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739" r:id="rId3"/>
    <p:sldId id="741" r:id="rId4"/>
    <p:sldId id="703" r:id="rId5"/>
    <p:sldId id="704" r:id="rId6"/>
    <p:sldId id="671" r:id="rId7"/>
    <p:sldId id="270" r:id="rId8"/>
    <p:sldId id="643" r:id="rId9"/>
    <p:sldId id="667" r:id="rId10"/>
    <p:sldId id="733" r:id="rId11"/>
    <p:sldId id="260" r:id="rId12"/>
    <p:sldId id="267" r:id="rId13"/>
    <p:sldId id="742" r:id="rId14"/>
    <p:sldId id="734" r:id="rId15"/>
    <p:sldId id="735" r:id="rId16"/>
    <p:sldId id="736" r:id="rId17"/>
    <p:sldId id="679" r:id="rId18"/>
    <p:sldId id="744" r:id="rId19"/>
    <p:sldId id="675" r:id="rId20"/>
    <p:sldId id="746" r:id="rId21"/>
    <p:sldId id="747" r:id="rId22"/>
    <p:sldId id="748" r:id="rId23"/>
    <p:sldId id="678" r:id="rId24"/>
    <p:sldId id="745" r:id="rId25"/>
    <p:sldId id="677" r:id="rId26"/>
    <p:sldId id="749" r:id="rId27"/>
    <p:sldId id="750" r:id="rId28"/>
    <p:sldId id="743" r:id="rId29"/>
    <p:sldId id="752" r:id="rId30"/>
    <p:sldId id="753" r:id="rId31"/>
    <p:sldId id="754" r:id="rId32"/>
    <p:sldId id="751" r:id="rId33"/>
    <p:sldId id="262" r:id="rId34"/>
    <p:sldId id="755" r:id="rId35"/>
    <p:sldId id="756" r:id="rId36"/>
    <p:sldId id="757" r:id="rId37"/>
    <p:sldId id="758" r:id="rId38"/>
    <p:sldId id="759" r:id="rId39"/>
    <p:sldId id="761" r:id="rId40"/>
    <p:sldId id="7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067"/>
  </p:normalViewPr>
  <p:slideViewPr>
    <p:cSldViewPr snapToGrid="0">
      <p:cViewPr varScale="1">
        <p:scale>
          <a:sx n="86" d="100"/>
          <a:sy n="86" d="100"/>
        </p:scale>
        <p:origin x="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2DE0F-0DFC-144E-B247-CAE7A40D2CB2}"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01B9F-682C-8E41-BE94-F77E70DA8972}" type="slidenum">
              <a:rPr lang="en-US" smtClean="0"/>
              <a:t>‹#›</a:t>
            </a:fld>
            <a:endParaRPr lang="en-US"/>
          </a:p>
        </p:txBody>
      </p:sp>
    </p:spTree>
    <p:extLst>
      <p:ext uri="{BB962C8B-B14F-4D97-AF65-F5344CB8AC3E}">
        <p14:creationId xmlns:p14="http://schemas.microsoft.com/office/powerpoint/2010/main" val="394200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harrell.com/post/classific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ature.com/articles/s41591-022-01843-x#Fig1" TargetMode="External"/><Relationship Id="rId5" Type="http://schemas.openxmlformats.org/officeDocument/2006/relationships/hyperlink" Target="https://www.atsjournals.org/doi/full/10.1164/rccm.202204-0628LE" TargetMode="External"/><Relationship Id="rId4" Type="http://schemas.openxmlformats.org/officeDocument/2006/relationships/hyperlink" Target="https://discourse.datamethods.org/t/observations-on-big-data-precision-health-and-machine-learning/606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i.org/10.1016/S2213-8587(18)30124-4"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twitter.com/athattersley/status/1572515692427247618?s=11&amp;t=YV15r_TInrkj7qQ74IjG1w"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completing this: what is your central message (1 sentence), what are we missing as a field? What should we be doing different? (We don’t follow the CO2 because we don’t know what to do with it - but monitoring will be ubiquitous and will add information about the degree of stress on the respiratory system and its ability to compensate.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a:t>
            </a:fld>
            <a:endParaRPr lang="en-US"/>
          </a:p>
        </p:txBody>
      </p:sp>
    </p:spTree>
    <p:extLst>
      <p:ext uri="{BB962C8B-B14F-4D97-AF65-F5344CB8AC3E}">
        <p14:creationId xmlns:p14="http://schemas.microsoft.com/office/powerpoint/2010/main" val="184603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10</a:t>
            </a:fld>
            <a:endParaRPr lang="en-US"/>
          </a:p>
        </p:txBody>
      </p:sp>
    </p:spTree>
    <p:extLst>
      <p:ext uri="{BB962C8B-B14F-4D97-AF65-F5344CB8AC3E}">
        <p14:creationId xmlns:p14="http://schemas.microsoft.com/office/powerpoint/2010/main" val="63561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to represent distribution of comorbidities? </a:t>
            </a:r>
          </a:p>
          <a:p>
            <a:endParaRPr lang="en-US" dirty="0"/>
          </a:p>
          <a:p>
            <a:r>
              <a:rPr lang="en-US" dirty="0"/>
              <a:t>or, in critical care – you include everyone and the trials are negative.. But that’s a separate issue</a:t>
            </a:r>
          </a:p>
          <a:p>
            <a:endParaRPr lang="en-US" dirty="0"/>
          </a:p>
          <a:p>
            <a:r>
              <a:rPr lang="en-US" dirty="0"/>
              <a:t>Better operational </a:t>
            </a:r>
            <a:r>
              <a:rPr lang="en-US" dirty="0" err="1"/>
              <a:t>defintions</a:t>
            </a:r>
            <a:r>
              <a:rPr lang="en-US" dirty="0"/>
              <a:t>: </a:t>
            </a:r>
          </a:p>
          <a:p>
            <a:r>
              <a:rPr lang="en-US" dirty="0"/>
              <a:t>How common is hypercapnic respiratory failure?</a:t>
            </a:r>
          </a:p>
          <a:p>
            <a:r>
              <a:rPr lang="en-US" dirty="0"/>
              <a:t>Inability to estimate burden  - is it increasing? </a:t>
            </a:r>
          </a:p>
          <a:p>
            <a:r>
              <a:rPr lang="en-US" dirty="0"/>
              <a:t>What should patients with hypercapnic respiratory failure expect?</a:t>
            </a:r>
          </a:p>
          <a:p>
            <a:r>
              <a:rPr lang="en-US" dirty="0"/>
              <a:t>Unable to identify and prioritize treatment needs – who do we know how to treat? Who should we figure out how to treat? </a:t>
            </a:r>
          </a:p>
          <a:p>
            <a:endParaRPr lang="en-US" dirty="0"/>
          </a:p>
          <a:p>
            <a:endParaRPr lang="en-US" dirty="0"/>
          </a:p>
          <a:p>
            <a:endParaRPr lang="en-US" dirty="0"/>
          </a:p>
          <a:p>
            <a:endParaRPr lang="en-US" dirty="0"/>
          </a:p>
          <a:p>
            <a:r>
              <a:rPr lang="en-US" dirty="0">
                <a:effectLst/>
                <a:latin typeface="Helvetica Neue" panose="02000503000000020004" pitchFamily="2" charset="0"/>
              </a:rPr>
              <a:t>CO2 retention (hypercapnia) results from inadequate alveolar ventilation relative to metabolic rate</a:t>
            </a:r>
          </a:p>
          <a:p>
            <a:r>
              <a:rPr lang="en-US" dirty="0">
                <a:effectLst/>
                <a:latin typeface="Helvetica Neue" panose="02000503000000020004" pitchFamily="2" charset="0"/>
              </a:rPr>
              <a:t>‘V̇A, the volume of gas mobilized in the lungs, per unit of time, contributing to the pulmonary gas exchanges’</a:t>
            </a:r>
          </a:p>
          <a:p>
            <a:r>
              <a:rPr lang="en-US" dirty="0">
                <a:effectLst/>
                <a:latin typeface="Helvetica Neue" panose="02000503000000020004" pitchFamily="2" charset="0"/>
              </a:rPr>
              <a:t>‘Ventilatory failure occurs when respiratory muscle capacity is reduced, the load on respiratory muscles is increased or central drive is reduced.’</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11</a:t>
            </a:fld>
            <a:endParaRPr lang="en-US"/>
          </a:p>
        </p:txBody>
      </p:sp>
    </p:spTree>
    <p:extLst>
      <p:ext uri="{BB962C8B-B14F-4D97-AF65-F5344CB8AC3E}">
        <p14:creationId xmlns:p14="http://schemas.microsoft.com/office/powerpoint/2010/main" val="231790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is our ‘reference standard’? </a:t>
            </a:r>
          </a:p>
          <a:p>
            <a:endParaRPr lang="en-US" dirty="0"/>
          </a:p>
          <a:p>
            <a:r>
              <a:rPr lang="en-US" dirty="0"/>
              <a:t>2. The test is not the truth (Scott’s post - https://</a:t>
            </a:r>
            <a:r>
              <a:rPr lang="en-US" dirty="0" err="1"/>
              <a:t>www.statusiatrogenicus.com</a:t>
            </a:r>
            <a:r>
              <a:rPr lang="en-US" dirty="0"/>
              <a:t>/2019/05/the-test-is-not-truth-one-week-in-</a:t>
            </a:r>
            <a:r>
              <a:rPr lang="en-US" dirty="0" err="1"/>
              <a:t>life.html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‘Construct’ of ventilatory failure? (=gives shared language to understand)</a:t>
            </a:r>
          </a:p>
          <a:p>
            <a:endParaRPr lang="en-US" dirty="0"/>
          </a:p>
          <a:p>
            <a:r>
              <a:rPr lang="en-US" dirty="0"/>
              <a:t>4. Classification vs Prediction tasks. </a:t>
            </a:r>
          </a:p>
          <a:p>
            <a:endParaRPr lang="en-US" dirty="0"/>
          </a:p>
          <a:p>
            <a:r>
              <a:rPr lang="en-US" dirty="0">
                <a:effectLst/>
                <a:latin typeface="Helvetica Neue" panose="02000503000000020004" pitchFamily="2" charset="0"/>
              </a:rPr>
              <a:t>‘Severe and persistent hypercapnia, termed hypercapnic respiratory failure, is defined as</a:t>
            </a:r>
          </a:p>
          <a:p>
            <a:r>
              <a:rPr lang="en-US" dirty="0">
                <a:effectLst/>
                <a:latin typeface="Helvetica Neue" panose="02000503000000020004" pitchFamily="2" charset="0"/>
              </a:rPr>
              <a:t>chronically high PaCO2 (&gt;45 mmHg) [5].’</a:t>
            </a:r>
          </a:p>
          <a:p>
            <a:r>
              <a:rPr lang="en-US" dirty="0">
                <a:effectLst/>
                <a:latin typeface="Helvetica Neue" panose="02000503000000020004" pitchFamily="2" charset="0"/>
              </a:rPr>
              <a:t>Budweiser S, </a:t>
            </a:r>
            <a:r>
              <a:rPr lang="en-US" dirty="0" err="1">
                <a:effectLst/>
                <a:latin typeface="Helvetica Neue" panose="02000503000000020004" pitchFamily="2" charset="0"/>
              </a:rPr>
              <a:t>Jörres</a:t>
            </a:r>
            <a:r>
              <a:rPr lang="en-US" dirty="0">
                <a:effectLst/>
                <a:latin typeface="Helvetica Neue" panose="02000503000000020004" pitchFamily="2" charset="0"/>
              </a:rPr>
              <a:t> RA, Pfeifer M. Treatment of respiratory failure in COPD. Int J Chron Obstruct </a:t>
            </a:r>
            <a:r>
              <a:rPr lang="en-US" dirty="0" err="1">
                <a:effectLst/>
                <a:latin typeface="Helvetica Neue" panose="02000503000000020004" pitchFamily="2" charset="0"/>
              </a:rPr>
              <a:t>Pulmon</a:t>
            </a:r>
            <a:r>
              <a:rPr lang="en-US" dirty="0">
                <a:effectLst/>
                <a:latin typeface="Helvetica Neue" panose="02000503000000020004" pitchFamily="2" charset="0"/>
              </a:rPr>
              <a:t> Dis</a:t>
            </a:r>
          </a:p>
          <a:p>
            <a:r>
              <a:rPr lang="en-US" dirty="0">
                <a:effectLst/>
                <a:latin typeface="Helvetica Neue" panose="02000503000000020004" pitchFamily="2" charset="0"/>
              </a:rPr>
              <a:t>2008; 3: 605–618.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—&gt; interesting to note that there is usually no specification on how long “persistent” is required to be.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word “syndrome” (from Greek language:</a:t>
            </a:r>
          </a:p>
          <a:p>
            <a:r>
              <a:rPr lang="el-GR" dirty="0">
                <a:effectLst/>
                <a:latin typeface="Helvetica Neue" panose="02000503000000020004" pitchFamily="2" charset="0"/>
              </a:rPr>
              <a:t>συν-</a:t>
            </a:r>
            <a:r>
              <a:rPr lang="el-GR" dirty="0" err="1">
                <a:effectLst/>
                <a:latin typeface="Helvetica Neue" panose="02000503000000020004" pitchFamily="2" charset="0"/>
              </a:rPr>
              <a:t>δρ</a:t>
            </a:r>
            <a:r>
              <a:rPr lang="en-US" dirty="0" err="1">
                <a:effectLst/>
                <a:latin typeface="Helvetica Neue" panose="02000503000000020004" pitchFamily="2" charset="0"/>
              </a:rPr>
              <a:t>ó</a:t>
            </a:r>
            <a:r>
              <a:rPr lang="el-GR" dirty="0" err="1">
                <a:effectLst/>
                <a:latin typeface="Helvetica Neue" panose="02000503000000020004" pitchFamily="2" charset="0"/>
              </a:rPr>
              <a:t>μος</a:t>
            </a:r>
            <a:r>
              <a:rPr lang="el-GR" dirty="0">
                <a:effectLst/>
                <a:latin typeface="Helvetica Neue" panose="02000503000000020004" pitchFamily="2" charset="0"/>
              </a:rPr>
              <a:t> </a:t>
            </a:r>
            <a:r>
              <a:rPr lang="en-US" dirty="0">
                <a:effectLst/>
                <a:latin typeface="Helvetica Neue" panose="02000503000000020004" pitchFamily="2" charset="0"/>
              </a:rPr>
              <a:t>meaning “con-</a:t>
            </a:r>
            <a:r>
              <a:rPr lang="en-US" dirty="0" err="1">
                <a:effectLst/>
                <a:latin typeface="Helvetica Neue" panose="02000503000000020004" pitchFamily="2" charset="0"/>
              </a:rPr>
              <a:t>currence</a:t>
            </a:r>
            <a:r>
              <a:rPr lang="en-US" dirty="0">
                <a:effectLst/>
                <a:latin typeface="Helvetica Neue" panose="02000503000000020004" pitchFamily="2" charset="0"/>
              </a:rPr>
              <a:t>”) denotes a clinical presentation of different phenomena that together invoke a common cause on which the eventual diagnosis is established. However, this expression may introduce a bias when a cause is inferred but cannot be proven.</a:t>
            </a:r>
          </a:p>
          <a:p>
            <a:r>
              <a:rPr lang="en-US" dirty="0">
                <a:effectLst/>
                <a:latin typeface="Helvetica Neue" panose="02000503000000020004" pitchFamily="2" charset="0"/>
              </a:rPr>
              <a:t>Causal inference may be spurious when clinical manifestations are non-specific, as in OSA. In that case, a gold-standard reference test is needed to demonstrate that the presumed cause is present. If such a test is not available, the “syndrome” definition has no solid foundation and the disease construct may be nothing more than a black box.</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There is a risk of lumping conditions it should be lumped. Which could be a hindrance to discovering how to manage individual patients. However I would argue that even if that is the case, lumping the syndrome together can be very helpful to improve recognition processes of care. As an example how it operates sepsis, which in the last 30 years of research has not healed any strong evidence positive recommendations, but it’s been huge benefit for improving processes of care.</a:t>
            </a:r>
          </a:p>
          <a:p>
            <a:endParaRPr lang="en-US" dirty="0">
              <a:effectLst/>
              <a:latin typeface="Helvetica Neue" panose="02000503000000020004" pitchFamily="2" charset="0"/>
            </a:endParaRPr>
          </a:p>
          <a:p>
            <a:r>
              <a:rPr lang="en-US" dirty="0">
                <a:effectLst/>
                <a:latin typeface="Helvetica Neue" panose="02000503000000020004" pitchFamily="2" charset="0"/>
              </a:rPr>
              <a:t>Is it an </a:t>
            </a:r>
            <a:r>
              <a:rPr lang="en-US" dirty="0" err="1">
                <a:effectLst/>
                <a:latin typeface="Helvetica Neue" panose="02000503000000020004" pitchFamily="2" charset="0"/>
              </a:rPr>
              <a:t>epiphenomema</a:t>
            </a:r>
            <a:r>
              <a:rPr lang="en-US" dirty="0">
                <a:effectLst/>
                <a:latin typeface="Helvetica Neue" panose="02000503000000020004" pitchFamily="2" charset="0"/>
              </a:rPr>
              <a:t>? How does this relate to syndrome vs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‘Construct’ of ventilatory failure? (=gives shared language to understand </a:t>
            </a:r>
          </a:p>
          <a:p>
            <a:pPr lvl="1"/>
            <a:r>
              <a:rPr lang="en-US" dirty="0"/>
              <a:t>Classification: e.g. you have high cholesterol or not? </a:t>
            </a:r>
          </a:p>
          <a:p>
            <a:pPr lvl="1"/>
            <a:r>
              <a:rPr lang="en-US" dirty="0"/>
              <a:t>Prediction: e.g. your risk of ASCVD in 10 years is __? –ARR warrants statin</a:t>
            </a:r>
          </a:p>
          <a:p>
            <a:pPr lvl="2"/>
            <a:r>
              <a:rPr lang="en-US" dirty="0"/>
              <a:t>A prediction-based construct: better for clinical care and trials, more slippery</a:t>
            </a:r>
          </a:p>
          <a:p>
            <a:pPr lvl="2"/>
            <a:r>
              <a:rPr lang="en-US" dirty="0"/>
              <a:t>What would we be predicting? </a:t>
            </a:r>
            <a:r>
              <a:rPr lang="en-US" dirty="0" err="1"/>
              <a:t>Abstrct</a:t>
            </a:r>
            <a:r>
              <a:rPr lang="en-US" dirty="0"/>
              <a:t>: future respiratory failure. Operational: death, readmission, or activity limitation from ventilatory respiratory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“The majority of ML applications in medicine are still using </a:t>
            </a:r>
            <a:r>
              <a:rPr lang="en-US" dirty="0">
                <a:solidFill>
                  <a:srgbClr val="DCA10D"/>
                </a:solidFill>
                <a:effectLst/>
                <a:latin typeface="Helvetica Neue" panose="02000503000000020004" pitchFamily="2" charset="0"/>
                <a:hlinkClick r:id="rId3"/>
              </a:rPr>
              <a:t>classification 8</a:t>
            </a:r>
            <a:r>
              <a:rPr lang="en-US" dirty="0">
                <a:effectLst/>
                <a:latin typeface="Helvetica Neue" panose="02000503000000020004" pitchFamily="2" charset="0"/>
              </a:rPr>
              <a:t> methods rather than risk prediction. It is time for researchers to realize that classification provides limited information, is arbitrary, is more prone to patient sampling issues, and is at odds with medical decision making.” From </a:t>
            </a:r>
            <a:r>
              <a:rPr lang="en-US" dirty="0">
                <a:solidFill>
                  <a:srgbClr val="DCA10D"/>
                </a:solidFill>
                <a:effectLst/>
                <a:latin typeface="Helvetica Neue" panose="02000503000000020004" pitchFamily="2" charset="0"/>
                <a:hlinkClick r:id="rId4"/>
              </a:rPr>
              <a:t>https://discourse.datamethods.org/t/observations-on-big-data-precision-health-and-machine-learning/6061</a:t>
            </a: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DCA10D"/>
                </a:solidFill>
                <a:effectLst/>
                <a:latin typeface="Helvetica Neue" panose="02000503000000020004" pitchFamily="2" charset="0"/>
              </a:rPr>
              <a:t>Example of PFTs: attempting to move toward </a:t>
            </a:r>
          </a:p>
          <a:p>
            <a:r>
              <a:rPr lang="en-US" dirty="0">
                <a:effectLst/>
                <a:latin typeface="Helvetica Neue" panose="02000503000000020004" pitchFamily="2" charset="0"/>
              </a:rPr>
              <a:t>Place to take this? Prospective definition vs cross sectional definition of hypercapnia as per here </a:t>
            </a:r>
            <a:r>
              <a:rPr lang="en-US" dirty="0">
                <a:solidFill>
                  <a:srgbClr val="DCA10D"/>
                </a:solidFill>
                <a:effectLst/>
                <a:latin typeface="Helvetica Neue" panose="02000503000000020004" pitchFamily="2" charset="0"/>
                <a:hlinkClick r:id="rId5"/>
              </a:rPr>
              <a:t>https://www.atsjournals.org/doi/full/10.1164/rccm.202204-0628LE</a:t>
            </a:r>
            <a:endParaRPr lang="en-US" dirty="0">
              <a:effectLst/>
              <a:latin typeface="Helvetica Neue" panose="02000503000000020004" pitchFamily="2" charset="0"/>
            </a:endParaRPr>
          </a:p>
          <a:p>
            <a:r>
              <a:rPr lang="en-US" dirty="0">
                <a:effectLst/>
                <a:latin typeface="Helvetica Neue" panose="02000503000000020004" pitchFamily="2" charset="0"/>
              </a:rPr>
              <a:t>Define hypercapnia in terms of the increased risk of morbidity (like </a:t>
            </a:r>
            <a:r>
              <a:rPr lang="en-US" dirty="0" err="1">
                <a:effectLst/>
                <a:latin typeface="Helvetica Neue" panose="02000503000000020004" pitchFamily="2" charset="0"/>
              </a:rPr>
              <a:t>pHTN</a:t>
            </a:r>
            <a:r>
              <a:rPr lang="en-US" dirty="0">
                <a:effectLst/>
                <a:latin typeface="Helvetica Neue" panose="02000503000000020004" pitchFamily="2" charset="0"/>
              </a:rPr>
              <a:t>).</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Framingham as a prediction that usurps the diagnosis of HLD. Analogous concept of prediction of respiratory frailty?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Is “Hypercapnic Respiratory Failure” too heterogenous to study? </a:t>
            </a:r>
          </a:p>
          <a:p>
            <a:pPr lvl="1"/>
            <a:r>
              <a:rPr lang="en-US" dirty="0"/>
              <a:t>Studying ’syndromes’ haven’t been particularly fruitful </a:t>
            </a:r>
          </a:p>
          <a:p>
            <a:pPr lvl="1"/>
            <a:r>
              <a:rPr lang="en-US" dirty="0"/>
              <a:t>Proposed paradigm -&gt; moving toward precision in defining the heterogeneity: will it be based on physiologic, epidemiologic, microbiologic criteria? </a:t>
            </a:r>
          </a:p>
          <a:p>
            <a:pPr lvl="1"/>
            <a:r>
              <a:rPr lang="en-US" dirty="0">
                <a:hlinkClick r:id="rId6"/>
              </a:rPr>
              <a:t>https://www.nature.com/articles/s41591-022-01843-x#Fig1</a:t>
            </a:r>
            <a:endParaRPr lang="en-US" dirty="0">
              <a:effectLst/>
              <a:latin typeface="Helvetica Neue" panose="02000503000000020004" pitchFamily="2" charset="0"/>
            </a:endParaRPr>
          </a:p>
          <a:p>
            <a:br>
              <a:rPr lang="en-US" dirty="0">
                <a:effectLst/>
                <a:latin typeface="Helvetica Neue" panose="02000503000000020004" pitchFamily="2" charset="0"/>
              </a:rPr>
            </a:br>
            <a:r>
              <a:rPr lang="en-US" dirty="0">
                <a:effectLst/>
                <a:latin typeface="Helvetica Neue" panose="02000503000000020004" pitchFamily="2" charset="0"/>
              </a:rPr>
              <a:t>“The capacity to oxygenate and ventilate actively metabolizing tissue depends</a:t>
            </a:r>
          </a:p>
          <a:p>
            <a:r>
              <a:rPr lang="en-US" dirty="0">
                <a:effectLst/>
                <a:latin typeface="Helvetica Neue" panose="02000503000000020004" pitchFamily="2" charset="0"/>
              </a:rPr>
              <a:t>upon three key factors: prudent regulation, reserve capacity, and tissue adaptability</a:t>
            </a:r>
          </a:p>
          <a:p>
            <a:r>
              <a:rPr lang="en-US" dirty="0">
                <a:effectLst/>
                <a:latin typeface="Helvetica Neue" panose="02000503000000020004" pitchFamily="2" charset="0"/>
              </a:rPr>
              <a:t>to any sustained shortfall” Marini DOI: 10.1097/CCM.0000000000005022</a:t>
            </a:r>
          </a:p>
          <a:p>
            <a:endParaRPr lang="en-US" dirty="0">
              <a:effectLst/>
              <a:latin typeface="Helvetica Neue" panose="02000503000000020004" pitchFamily="2" charset="0"/>
            </a:endParaRPr>
          </a:p>
          <a:p>
            <a:r>
              <a:rPr lang="en-US" dirty="0">
                <a:effectLst/>
                <a:latin typeface="Helvetica Neue" panose="02000503000000020004" pitchFamily="2" charset="0"/>
              </a:rPr>
              <a:t>Servo control = automatic control system that takes a mechanical position or angle as the control object.</a:t>
            </a:r>
          </a:p>
          <a:p>
            <a:endParaRPr lang="en-US" dirty="0">
              <a:effectLst/>
              <a:latin typeface="Helvetica Neue" panose="02000503000000020004" pitchFamily="2" charset="0"/>
            </a:endParaRPr>
          </a:p>
          <a:p>
            <a:r>
              <a:rPr lang="en-US" dirty="0"/>
              <a:t>https://</a:t>
            </a:r>
            <a:r>
              <a:rPr lang="en-US" dirty="0" err="1"/>
              <a:t>www.nature.com</a:t>
            </a:r>
            <a:r>
              <a:rPr lang="en-US" dirty="0"/>
              <a:t>/articles/s41591-022-01843-x#Fig1 – </a:t>
            </a:r>
          </a:p>
          <a:p>
            <a:endParaRPr lang="en-US" dirty="0"/>
          </a:p>
          <a:p>
            <a:r>
              <a:rPr lang="en-US" dirty="0"/>
              <a:t>Argue to separate syndromes into: </a:t>
            </a:r>
          </a:p>
          <a:p>
            <a:pPr marL="171450" indent="-171450">
              <a:buFontTx/>
              <a:buChar char="-"/>
            </a:pPr>
            <a:r>
              <a:rPr lang="en-US" dirty="0"/>
              <a:t>Insult that can possibly lead to the syndrome: what is the physiologic disturbance? </a:t>
            </a:r>
          </a:p>
          <a:p>
            <a:pPr marL="171450" indent="-171450">
              <a:buFontTx/>
              <a:buChar char="-"/>
            </a:pPr>
            <a:r>
              <a:rPr lang="en-US" dirty="0"/>
              <a:t>Treatable trait: physiology identifiable by biomarkers (or other identifiable features) that predicts response to </a:t>
            </a:r>
            <a:r>
              <a:rPr lang="en-US" dirty="0" err="1"/>
              <a:t>treatmen</a:t>
            </a:r>
            <a:endParaRPr lang="en-US" dirty="0"/>
          </a:p>
          <a:p>
            <a:pPr marL="171450" indent="-171450">
              <a:buFontTx/>
              <a:buChar char="-"/>
            </a:pPr>
            <a:r>
              <a:rPr lang="en-US" dirty="0"/>
              <a:t>Requires trials that enroll on the basis of treatable traits.</a:t>
            </a:r>
          </a:p>
          <a:p>
            <a:pPr marL="171450" indent="-171450">
              <a:buFontTx/>
              <a:buChar char="-"/>
            </a:pPr>
            <a:endParaRPr lang="en-US" dirty="0"/>
          </a:p>
          <a:p>
            <a:endParaRPr lang="en-US" dirty="0">
              <a:effectLst/>
              <a:latin typeface="Helvetica Neue" panose="02000503000000020004" pitchFamily="2" charset="0"/>
            </a:endParaRPr>
          </a:p>
          <a:p>
            <a:pPr marL="171450" indent="-171450">
              <a:buFontTx/>
              <a:buChar char="-"/>
            </a:pP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12</a:t>
            </a:fld>
            <a:endParaRPr lang="en-US"/>
          </a:p>
        </p:txBody>
      </p:sp>
    </p:spTree>
    <p:extLst>
      <p:ext uri="{BB962C8B-B14F-4D97-AF65-F5344CB8AC3E}">
        <p14:creationId xmlns:p14="http://schemas.microsoft.com/office/powerpoint/2010/main" val="364858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NIH Collaboratory: ”</a:t>
            </a:r>
            <a:r>
              <a:rPr lang="en-US" sz="1200" kern="1200" dirty="0">
                <a:solidFill>
                  <a:schemeClr val="tx1"/>
                </a:solidFill>
                <a:effectLst/>
                <a:latin typeface="+mn-lt"/>
                <a:ea typeface="+mn-ea"/>
                <a:cs typeface="+mn-cs"/>
              </a:rPr>
              <a:t>  Assessing Data Quality for Healthcare Systems Data Used in Clinical Research "</a:t>
            </a:r>
          </a:p>
          <a:p>
            <a:endParaRPr lang="en-US" b="1" dirty="0">
              <a:effectLst/>
              <a:latin typeface="Helvetica Neue" panose="02000503000000020004" pitchFamily="2" charset="0"/>
            </a:endParaRPr>
          </a:p>
          <a:p>
            <a:endParaRPr lang="en-US" b="1" dirty="0">
              <a:effectLst/>
              <a:latin typeface="Helvetica Neue" panose="02000503000000020004" pitchFamily="2" charset="0"/>
            </a:endParaRPr>
          </a:p>
          <a:p>
            <a:r>
              <a:rPr lang="en-US" b="1" dirty="0">
                <a:effectLst/>
                <a:latin typeface="Helvetica Neue" panose="02000503000000020004" pitchFamily="2" charset="0"/>
              </a:rPr>
              <a:t>Is hypercapnia a syndrome? (Vs a construct: ventilatory failure) </a:t>
            </a:r>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When there is no reference standard for a construct: framework to define should (from DOI: 10.1164/rccm.202206-1048CP) [ ] this would also be a good place to start</a:t>
            </a:r>
          </a:p>
          <a:p>
            <a:br>
              <a:rPr lang="en-US" dirty="0">
                <a:effectLst/>
                <a:latin typeface="Helvetica Neue" panose="02000503000000020004" pitchFamily="2" charset="0"/>
              </a:rPr>
            </a:br>
            <a:r>
              <a:rPr lang="en-US" dirty="0">
                <a:effectLst/>
                <a:latin typeface="Helvetica Neue" panose="02000503000000020004" pitchFamily="2" charset="0"/>
              </a:rPr>
              <a:t>‘According to Binning, a construct is “derived from the general scientific process: observing natural phenomena, inferring common features, and constructing a label for the observed commonality or the underlying cause of the commonality” citation 22. Construct is useful if people think about it similarly (thus, requires CONSENSUS). Diagnostic criteria should be evaluated as instruments to measure a construct.</a:t>
            </a:r>
          </a:p>
          <a:p>
            <a:endParaRPr lang="en-US" dirty="0">
              <a:effectLst/>
              <a:latin typeface="Helvetica Neue" panose="02000503000000020004" pitchFamily="2" charset="0"/>
            </a:endParaRPr>
          </a:p>
          <a:p>
            <a:r>
              <a:rPr lang="en-US" dirty="0">
                <a:effectLst/>
                <a:latin typeface="Helvetica Neue" panose="02000503000000020004" pitchFamily="2" charset="0"/>
              </a:rPr>
              <a:t>What is the clinical phenomenon that warrants capture?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construct is that ventilation is no longer meeting the patient’s needs.</a:t>
            </a:r>
          </a:p>
          <a:p>
            <a:r>
              <a:rPr lang="en-US" dirty="0">
                <a:effectLst/>
                <a:latin typeface="Helvetica Neue" panose="02000503000000020004" pitchFamily="2" charset="0"/>
              </a:rPr>
              <a:t>— prognosis is probably importantly effected by how powerful the derangement in the need. </a:t>
            </a:r>
          </a:p>
          <a:p>
            <a:r>
              <a:rPr lang="en-US" dirty="0">
                <a:effectLst/>
                <a:latin typeface="Helvetica Neue" panose="02000503000000020004" pitchFamily="2" charset="0"/>
              </a:rPr>
              <a:t>— really 3 groups: big need, poor respiratory system, and poor control (which both manifests as rhythm generation failure or ventilatory response failure)</a:t>
            </a:r>
          </a:p>
          <a:p>
            <a:endParaRPr lang="en-US" dirty="0">
              <a:effectLst/>
              <a:latin typeface="Helvetica Neue" panose="02000503000000020004" pitchFamily="2" charset="0"/>
            </a:endParaRPr>
          </a:p>
          <a:p>
            <a:r>
              <a:rPr lang="en-US" dirty="0">
                <a:effectLst/>
                <a:latin typeface="Helvetica Neue" panose="02000503000000020004" pitchFamily="2" charset="0"/>
              </a:rPr>
              <a:t>Lumpers vs Splitters with respect to purposes of syndromes. </a:t>
            </a:r>
          </a:p>
          <a:p>
            <a:endParaRPr lang="en-US" dirty="0">
              <a:effectLst/>
              <a:latin typeface="Helvetica Neue" panose="02000503000000020004" pitchFamily="2" charset="0"/>
            </a:endParaRPr>
          </a:p>
          <a:p>
            <a:r>
              <a:rPr lang="en-US" dirty="0">
                <a:effectLst/>
                <a:latin typeface="Helvetica Neue" panose="02000503000000020004" pitchFamily="2" charset="0"/>
              </a:rPr>
              <a:t>Be structured around reliability, feasibility, and validity</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Reliability - Always identifies </a:t>
            </a:r>
            <a:r>
              <a:rPr lang="en-US" dirty="0" err="1">
                <a:effectLst/>
                <a:latin typeface="Helvetica Neue" panose="02000503000000020004" pitchFamily="2" charset="0"/>
              </a:rPr>
              <a:t>pt</a:t>
            </a:r>
            <a:r>
              <a:rPr lang="en-US" dirty="0">
                <a:effectLst/>
                <a:latin typeface="Helvetica Neue" panose="02000503000000020004" pitchFamily="2" charset="0"/>
              </a:rPr>
              <a:t>; intra and inter-observer agreement.  - e.g. Work of breathing? Esophageal probes</a:t>
            </a:r>
          </a:p>
          <a:p>
            <a:r>
              <a:rPr lang="en-US" dirty="0" err="1">
                <a:effectLst/>
                <a:latin typeface="Helvetica Neue" panose="02000503000000020004" pitchFamily="2" charset="0"/>
              </a:rPr>
              <a:t>Feasiblity</a:t>
            </a:r>
            <a:r>
              <a:rPr lang="en-US" dirty="0">
                <a:effectLst/>
                <a:latin typeface="Helvetica Neue" panose="02000503000000020004" pitchFamily="2" charset="0"/>
              </a:rPr>
              <a:t> - complexity, time, cost, consequences of FN and FP.  e.g.  ABGs are not widely obtained so we have many false negatives - if accurate, a better definition should include other sources.</a:t>
            </a:r>
          </a:p>
          <a:p>
            <a:r>
              <a:rPr lang="en-US" dirty="0">
                <a:effectLst/>
                <a:latin typeface="Helvetica Neue" panose="02000503000000020004" pitchFamily="2" charset="0"/>
              </a:rPr>
              <a:t>Validity - does it measure what it says it measures? </a:t>
            </a:r>
          </a:p>
          <a:p>
            <a:r>
              <a:rPr lang="en-US" dirty="0">
                <a:effectLst/>
                <a:latin typeface="Helvetica Neue" panose="02000503000000020004" pitchFamily="2" charset="0"/>
              </a:rPr>
              <a:t>— face validity: assessed by a Delphi method or Nominal group. Hypercapnia fails on: Isolated blood gas fails on two counts: ignoring load and control. </a:t>
            </a:r>
          </a:p>
          <a:p>
            <a:r>
              <a:rPr lang="en-US" dirty="0">
                <a:effectLst/>
                <a:latin typeface="Helvetica Neue" panose="02000503000000020004" pitchFamily="2" charset="0"/>
              </a:rPr>
              <a:t>— predictive validity —&gt; similar to HLD being supplanted by ASCVD risk - does it have prognostic importance? Does it identify patients that benefit from certain tests or treatments?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Tests of validity: follow the form - if you have hypercapnic RF [ x ] should be present, and if you don’t, you should not have [ x ]; ideally with dose (severity) response relationship.</a:t>
            </a:r>
          </a:p>
          <a:p>
            <a:r>
              <a:rPr lang="en-US" dirty="0">
                <a:effectLst/>
                <a:latin typeface="Helvetica Neue" panose="02000503000000020004" pitchFamily="2" charset="0"/>
              </a:rPr>
              <a:t>— tests based on response to treatments are problematic because most treatments fail in RCTs, and furthermore most treatments don’t work on most individuals. </a:t>
            </a:r>
          </a:p>
          <a:p>
            <a:br>
              <a:rPr lang="en-US" dirty="0">
                <a:effectLst/>
                <a:latin typeface="Helvetica Neue" panose="02000503000000020004" pitchFamily="2" charset="0"/>
              </a:rPr>
            </a:br>
            <a:r>
              <a:rPr lang="en-US" dirty="0">
                <a:effectLst/>
                <a:latin typeface="Helvetica Neue" panose="02000503000000020004" pitchFamily="2" charset="0"/>
              </a:rPr>
              <a:t>Definition should contain: </a:t>
            </a:r>
          </a:p>
          <a:p>
            <a:pPr>
              <a:buFont typeface="Arial" panose="020B0604020202020204" pitchFamily="34" charset="0"/>
              <a:buChar char="•"/>
            </a:pPr>
            <a:r>
              <a:rPr lang="en-US" dirty="0">
                <a:effectLst/>
                <a:latin typeface="Helvetica Neue" panose="02000503000000020004" pitchFamily="2" charset="0"/>
              </a:rPr>
              <a:t>Purpose: identify patients who have an imbalance between their CO2 production, ventilation, and gas-exchange; or a problem with ventilatory control - interestingly vague; and the difference in mechanism leading to the same manifestation certainly has importance for prognosis and management. However, can these cleanly be separated? Are there tests to differentiate can’t from won’t breathe? </a:t>
            </a:r>
          </a:p>
          <a:p>
            <a:pPr>
              <a:buFont typeface="Arial" panose="020B0604020202020204" pitchFamily="34" charset="0"/>
              <a:buChar char="•"/>
            </a:pPr>
            <a:r>
              <a:rPr lang="en-US" dirty="0">
                <a:effectLst/>
                <a:latin typeface="Helvetica Neue" panose="02000503000000020004" pitchFamily="2" charset="0"/>
              </a:rPr>
              <a:t>Methodology</a:t>
            </a:r>
          </a:p>
          <a:p>
            <a:pPr>
              <a:buFont typeface="Arial" panose="020B0604020202020204" pitchFamily="34" charset="0"/>
              <a:buChar char="•"/>
            </a:pPr>
            <a:r>
              <a:rPr lang="en-US" dirty="0">
                <a:effectLst/>
                <a:latin typeface="Helvetica Neue" panose="02000503000000020004" pitchFamily="2" charset="0"/>
              </a:rPr>
              <a:t>Framework for empirically testing any definition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Purpose, we need ways to enroll patients in studies for prognostic and therapeutic purposes ( and to more toward shared understanding of how to identify and manage these patients in clinical practice. </a:t>
            </a:r>
          </a:p>
          <a:p>
            <a:endParaRPr lang="en-US" dirty="0">
              <a:effectLst/>
              <a:latin typeface="Helvetica Neue" panose="02000503000000020004" pitchFamily="2" charset="0"/>
            </a:endParaRPr>
          </a:p>
          <a:p>
            <a:r>
              <a:rPr lang="en-US" dirty="0">
                <a:effectLst/>
                <a:latin typeface="Helvetica Neue" panose="02000503000000020004" pitchFamily="2" charset="0"/>
              </a:rPr>
              <a:t>Ventilatory failure: </a:t>
            </a:r>
          </a:p>
          <a:p>
            <a:r>
              <a:rPr lang="en-US" dirty="0">
                <a:effectLst/>
                <a:latin typeface="Helvetica Neue" panose="02000503000000020004" pitchFamily="2" charset="0"/>
              </a:rPr>
              <a:t>-It is possible to have hypocapnia, yet not meet what the body demands</a:t>
            </a:r>
          </a:p>
          <a:p>
            <a:r>
              <a:rPr lang="en-US" dirty="0">
                <a:effectLst/>
                <a:latin typeface="Helvetica Neue" panose="02000503000000020004" pitchFamily="2" charset="0"/>
              </a:rPr>
              <a:t>-It is theoretically possible to have “hypercapnic success” in response to metabolic alkalosis. </a:t>
            </a: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Ideally you’d want things like: </a:t>
            </a:r>
          </a:p>
          <a:p>
            <a:r>
              <a:rPr lang="en-US" dirty="0">
                <a:effectLst/>
                <a:latin typeface="Helvetica Neue" panose="02000503000000020004" pitchFamily="2" charset="0"/>
              </a:rPr>
              <a:t>‘Understanding ventilatory neural drive is useful when studying</a:t>
            </a:r>
          </a:p>
          <a:p>
            <a:r>
              <a:rPr lang="en-US" dirty="0">
                <a:effectLst/>
                <a:latin typeface="Helvetica Neue" panose="02000503000000020004" pitchFamily="2" charset="0"/>
              </a:rPr>
              <a:t>respiratory diseases, providing information on the efficiency of the ventilatory pump, when used in</a:t>
            </a:r>
          </a:p>
          <a:p>
            <a:r>
              <a:rPr lang="en-US" dirty="0">
                <a:effectLst/>
                <a:latin typeface="Helvetica Neue" panose="02000503000000020004" pitchFamily="2" charset="0"/>
              </a:rPr>
              <a:t>conjunction with mechanical outputs such as volume and flow.’</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‘Measurement of diaphragmatic activation using EMG is especially important in patients with mechanical</a:t>
            </a:r>
          </a:p>
          <a:p>
            <a:r>
              <a:rPr lang="en-US" dirty="0">
                <a:effectLst/>
                <a:latin typeface="Helvetica Neue" panose="02000503000000020004" pitchFamily="2" charset="0"/>
              </a:rPr>
              <a:t>constraint, given that the inaccuracy of approximating ventilatory neural drive from respiratory output</a:t>
            </a:r>
          </a:p>
          <a:p>
            <a:r>
              <a:rPr lang="en-US" dirty="0">
                <a:effectLst/>
                <a:latin typeface="Helvetica Neue" panose="02000503000000020004" pitchFamily="2" charset="0"/>
              </a:rPr>
              <a:t>(using variables such as minute ventilation) is exacerbated in these patients, who often exhibit higher levels</a:t>
            </a:r>
          </a:p>
          <a:p>
            <a:r>
              <a:rPr lang="en-US" dirty="0">
                <a:effectLst/>
                <a:latin typeface="Helvetica Neue" panose="02000503000000020004" pitchFamily="2" charset="0"/>
              </a:rPr>
              <a:t>of disconnect between drive to breathe and ability of the respiratory muscles to respond, known as</a:t>
            </a:r>
          </a:p>
          <a:p>
            <a:r>
              <a:rPr lang="en-US" dirty="0">
                <a:effectLst/>
                <a:latin typeface="Helvetica Neue" panose="02000503000000020004" pitchFamily="2" charset="0"/>
              </a:rPr>
              <a:t>neuromechanical uncoupling’</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Purpose: </a:t>
            </a:r>
          </a:p>
          <a:p>
            <a:pPr>
              <a:buFont typeface="Arial" panose="020B0604020202020204" pitchFamily="34" charset="0"/>
              <a:buChar char="•"/>
            </a:pPr>
            <a:r>
              <a:rPr lang="en-US" dirty="0">
                <a:effectLst/>
                <a:latin typeface="Helvetica Neue" panose="02000503000000020004" pitchFamily="2" charset="0"/>
              </a:rPr>
              <a:t>In order to maximize the sensitivity of epidemiologic research, defining cohorts at high risk, homogenous treatment response -&gt; maximizes the chance of finding effects, which can then be generalized to others. </a:t>
            </a:r>
          </a:p>
          <a:p>
            <a:pPr marL="742950" lvl="1" indent="-285750">
              <a:buFont typeface="Arial" panose="020B0604020202020204" pitchFamily="34" charset="0"/>
              <a:buChar char="•"/>
            </a:pPr>
            <a:r>
              <a:rPr lang="en-US" dirty="0">
                <a:effectLst/>
                <a:latin typeface="Helvetica Neue" panose="02000503000000020004" pitchFamily="2" charset="0"/>
              </a:rPr>
              <a:t>In that case, it makes sense to chose very restrictive definitions, exclude competing etiologies. </a:t>
            </a:r>
          </a:p>
          <a:p>
            <a:r>
              <a:rPr lang="en-US" dirty="0">
                <a:effectLst/>
                <a:latin typeface="Helvetica Neue" panose="02000503000000020004" pitchFamily="2" charset="0"/>
              </a:rPr>
              <a:t>However, for research to clarify the impact of the problem, refine definitions/diagnostic criteria, characterize the gaps in knowledge, and figure out how proposed management changes will influence clinical practice and improve care processes, you want to characterize all patients with the ‘syndrome’.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Worth considering that it’s more of a finding than syndrome- given that the definition is predicated on a single lab value, and not a constellation of signs or symptoms. (Ventilatory failure is more the syndrome, encompassing some measure of allostatic load; resistance to perturbations, respiratory control system function and frailty)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What I’m proposing is is that we don’t know the implication of the finding - what might have caused it, what should we do, what should we expect without treatment.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—&gt; this is a different type of epidemiology: an epidemiology that’s not targeted toward improving knowledge or public health - but an epidemiology that targeted toward improving medical practice.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13</a:t>
            </a:fld>
            <a:endParaRPr lang="en-US"/>
          </a:p>
        </p:txBody>
      </p:sp>
    </p:spTree>
    <p:extLst>
      <p:ext uri="{BB962C8B-B14F-4D97-AF65-F5344CB8AC3E}">
        <p14:creationId xmlns:p14="http://schemas.microsoft.com/office/powerpoint/2010/main" val="308214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14</a:t>
            </a:fld>
            <a:endParaRPr lang="en-US"/>
          </a:p>
        </p:txBody>
      </p:sp>
    </p:spTree>
    <p:extLst>
      <p:ext uri="{BB962C8B-B14F-4D97-AF65-F5344CB8AC3E}">
        <p14:creationId xmlns:p14="http://schemas.microsoft.com/office/powerpoint/2010/main" val="379281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Why start with inpatients with Hypercapnia? </a:t>
            </a:r>
          </a:p>
          <a:p>
            <a:r>
              <a:rPr lang="en-US" dirty="0"/>
              <a:t>Easier ascertainment</a:t>
            </a:r>
          </a:p>
          <a:p>
            <a:pPr lvl="1"/>
            <a:r>
              <a:rPr lang="en-US" dirty="0"/>
              <a:t>Informed presence bias</a:t>
            </a:r>
          </a:p>
          <a:p>
            <a:pPr lvl="1"/>
            <a:r>
              <a:rPr lang="en-US" dirty="0"/>
              <a:t>Labs</a:t>
            </a:r>
          </a:p>
          <a:p>
            <a:pPr lvl="1"/>
            <a:r>
              <a:rPr lang="en-US" dirty="0"/>
              <a:t>Data sources</a:t>
            </a:r>
          </a:p>
          <a:p>
            <a:r>
              <a:rPr lang="en-US" dirty="0"/>
              <a:t>Higher morbidity</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15</a:t>
            </a:fld>
            <a:endParaRPr lang="en-US"/>
          </a:p>
        </p:txBody>
      </p:sp>
    </p:spTree>
    <p:extLst>
      <p:ext uri="{BB962C8B-B14F-4D97-AF65-F5344CB8AC3E}">
        <p14:creationId xmlns:p14="http://schemas.microsoft.com/office/powerpoint/2010/main" val="33065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16</a:t>
            </a:fld>
            <a:endParaRPr lang="en-US"/>
          </a:p>
        </p:txBody>
      </p:sp>
    </p:spTree>
    <p:extLst>
      <p:ext uri="{BB962C8B-B14F-4D97-AF65-F5344CB8AC3E}">
        <p14:creationId xmlns:p14="http://schemas.microsoft.com/office/powerpoint/2010/main" val="84310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relevant data elements are captured and infer-able from EHR?</a:t>
            </a:r>
          </a:p>
          <a:p>
            <a:endParaRPr lang="en-US" dirty="0"/>
          </a:p>
          <a:p>
            <a:endParaRPr lang="en-US" dirty="0"/>
          </a:p>
          <a:p>
            <a:endParaRPr lang="en-US" dirty="0"/>
          </a:p>
          <a:p>
            <a:r>
              <a:rPr lang="en-US" dirty="0"/>
              <a:t>Improve the methods of identification and classification of hypercapnic respiratory failure to allow proper characterization***</a:t>
            </a:r>
          </a:p>
          <a:p>
            <a:endParaRPr lang="en-US" dirty="0"/>
          </a:p>
          <a:p>
            <a:r>
              <a:rPr lang="en-US" b="1" dirty="0" err="1"/>
              <a:t>Subaim</a:t>
            </a:r>
            <a:r>
              <a:rPr lang="en-US" b="1" dirty="0"/>
              <a:t> 1: Describe how current methods perform</a:t>
            </a:r>
          </a:p>
          <a:p>
            <a:r>
              <a:rPr lang="en-US" b="1" dirty="0" err="1"/>
              <a:t>Subaim</a:t>
            </a:r>
            <a:r>
              <a:rPr lang="en-US" b="1" dirty="0"/>
              <a:t> 2: Understand the structure of EHR data in identifying and describing patients with hypercapnia</a:t>
            </a:r>
          </a:p>
          <a:p>
            <a:r>
              <a:rPr lang="en-US" dirty="0" err="1"/>
              <a:t>Subaim</a:t>
            </a:r>
            <a:r>
              <a:rPr lang="en-US" dirty="0"/>
              <a:t> 3: To extend methods to estimate the overall burden of hypercapnic respiratory failure. </a:t>
            </a:r>
          </a:p>
          <a:p>
            <a:pPr lvl="1"/>
            <a:r>
              <a:rPr lang="en-US" dirty="0"/>
              <a:t>Can information in datasets such as Hospital Readmission Index (no ABG) be used to accurately identify Hypercapnia to estimate nation-wide burden?</a:t>
            </a:r>
          </a:p>
          <a:p>
            <a:r>
              <a:rPr lang="en-US" dirty="0" err="1"/>
              <a:t>Subaim</a:t>
            </a:r>
            <a:r>
              <a:rPr lang="en-US" dirty="0"/>
              <a:t> 4: to characterize component causes (</a:t>
            </a:r>
            <a:r>
              <a:rPr lang="en-US" dirty="0" err="1"/>
              <a:t>comorbidome</a:t>
            </a:r>
            <a:r>
              <a:rPr lang="en-US" dirty="0"/>
              <a:t>) of hypercapnic respiratory failure</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17</a:t>
            </a:fld>
            <a:endParaRPr lang="en-US"/>
          </a:p>
        </p:txBody>
      </p:sp>
    </p:spTree>
    <p:extLst>
      <p:ext uri="{BB962C8B-B14F-4D97-AF65-F5344CB8AC3E}">
        <p14:creationId xmlns:p14="http://schemas.microsoft.com/office/powerpoint/2010/main" val="148826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observablehq.com</a:t>
            </a:r>
            <a:r>
              <a:rPr lang="en-US" dirty="0"/>
              <a:t>/@</a:t>
            </a:r>
            <a:r>
              <a:rPr lang="en-US" dirty="0" err="1"/>
              <a:t>yizhe</a:t>
            </a:r>
            <a:r>
              <a:rPr lang="en-US" dirty="0"/>
              <a:t>-ang/interactive-visualization-of-linear-regression </a:t>
            </a:r>
          </a:p>
          <a:p>
            <a:r>
              <a:rPr lang="en-US" dirty="0"/>
              <a:t>[ ] generate QR code</a:t>
            </a:r>
          </a:p>
        </p:txBody>
      </p:sp>
      <p:sp>
        <p:nvSpPr>
          <p:cNvPr id="4" name="Slide Number Placeholder 3"/>
          <p:cNvSpPr>
            <a:spLocks noGrp="1"/>
          </p:cNvSpPr>
          <p:nvPr>
            <p:ph type="sldNum" sz="quarter" idx="5"/>
          </p:nvPr>
        </p:nvSpPr>
        <p:spPr/>
        <p:txBody>
          <a:bodyPr/>
          <a:lstStyle/>
          <a:p>
            <a:fld id="{AA601B9F-682C-8E41-BE94-F77E70DA8972}" type="slidenum">
              <a:rPr lang="en-US" smtClean="0"/>
              <a:t>18</a:t>
            </a:fld>
            <a:endParaRPr lang="en-US"/>
          </a:p>
        </p:txBody>
      </p:sp>
    </p:spTree>
    <p:extLst>
      <p:ext uri="{BB962C8B-B14F-4D97-AF65-F5344CB8AC3E}">
        <p14:creationId xmlns:p14="http://schemas.microsoft.com/office/powerpoint/2010/main" val="337068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19</a:t>
            </a:fld>
            <a:endParaRPr lang="en-US"/>
          </a:p>
        </p:txBody>
      </p:sp>
    </p:spTree>
    <p:extLst>
      <p:ext uri="{BB962C8B-B14F-4D97-AF65-F5344CB8AC3E}">
        <p14:creationId xmlns:p14="http://schemas.microsoft.com/office/powerpoint/2010/main" val="102674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a:t>
            </a:fld>
            <a:endParaRPr lang="en-US"/>
          </a:p>
        </p:txBody>
      </p:sp>
    </p:spTree>
    <p:extLst>
      <p:ext uri="{BB962C8B-B14F-4D97-AF65-F5344CB8AC3E}">
        <p14:creationId xmlns:p14="http://schemas.microsoft.com/office/powerpoint/2010/main" val="206261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132"/>
                </a:solidFill>
                <a:effectLst/>
                <a:latin typeface="Proxima Nova Subset"/>
              </a:rPr>
              <a:t>“This means that ‘preserving as much variability as possible’ translates into finding new variables that are linear functions of those in the original dataset, that successively maximize variance and that are uncorrelated with each other.”</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20</a:t>
            </a:fld>
            <a:endParaRPr lang="en-US"/>
          </a:p>
        </p:txBody>
      </p:sp>
    </p:spTree>
    <p:extLst>
      <p:ext uri="{BB962C8B-B14F-4D97-AF65-F5344CB8AC3E}">
        <p14:creationId xmlns:p14="http://schemas.microsoft.com/office/powerpoint/2010/main" val="158603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21</a:t>
            </a:fld>
            <a:endParaRPr lang="en-US"/>
          </a:p>
        </p:txBody>
      </p:sp>
    </p:spTree>
    <p:extLst>
      <p:ext uri="{BB962C8B-B14F-4D97-AF65-F5344CB8AC3E}">
        <p14:creationId xmlns:p14="http://schemas.microsoft.com/office/powerpoint/2010/main" val="157747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22</a:t>
            </a:fld>
            <a:endParaRPr lang="en-US"/>
          </a:p>
        </p:txBody>
      </p:sp>
    </p:spTree>
    <p:extLst>
      <p:ext uri="{BB962C8B-B14F-4D97-AF65-F5344CB8AC3E}">
        <p14:creationId xmlns:p14="http://schemas.microsoft.com/office/powerpoint/2010/main" val="324663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of data:   = maintain the information in the data represented in the minimum number of axes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Eg.</a:t>
            </a:r>
            <a:r>
              <a:rPr lang="en-US" dirty="0">
                <a:effectLst/>
                <a:latin typeface="Helvetica Neue" panose="02000503000000020004" pitchFamily="2" charset="0"/>
              </a:rPr>
              <a:t> “PC1 consisted mostly of hernia dimensions, with HV demonstrating a 56% correlation, HV:IAV 46.2%, and defect area 43.2%. PC2 consisted of primarily SQV (66.0%) and BMI (56.6% correlation).” DOI 10.1007/s00464-019-06703-3</a:t>
            </a:r>
          </a:p>
          <a:p>
            <a:endParaRPr lang="en-US" dirty="0">
              <a:effectLst/>
              <a:latin typeface="Helvetica Neue" panose="02000503000000020004" pitchFamily="2" charset="0"/>
            </a:endParaRPr>
          </a:p>
          <a:p>
            <a:r>
              <a:rPr lang="en-US" dirty="0">
                <a:effectLst/>
                <a:latin typeface="Helvetica Neue" panose="02000503000000020004" pitchFamily="2" charset="0"/>
              </a:rPr>
              <a:t>PCA uses:  [ ] do more literature searches for healthcare uses. </a:t>
            </a:r>
          </a:p>
          <a:p>
            <a:pPr>
              <a:buFont typeface="Arial" panose="020B0604020202020204" pitchFamily="34" charset="0"/>
              <a:buChar char="•"/>
            </a:pPr>
            <a:r>
              <a:rPr lang="en-US" dirty="0">
                <a:effectLst/>
                <a:latin typeface="Helvetica Neue" panose="02000503000000020004" pitchFamily="2" charset="0"/>
              </a:rPr>
              <a:t>Genetics</a:t>
            </a:r>
          </a:p>
          <a:p>
            <a:pPr>
              <a:buFont typeface="Arial" panose="020B0604020202020204" pitchFamily="34" charset="0"/>
              <a:buChar char="•"/>
            </a:pPr>
            <a:r>
              <a:rPr lang="en-US" dirty="0">
                <a:effectLst/>
                <a:latin typeface="Helvetica Neue" panose="02000503000000020004" pitchFamily="2" charset="0"/>
              </a:rPr>
              <a:t>‘-</a:t>
            </a:r>
            <a:r>
              <a:rPr lang="en-US" dirty="0" err="1">
                <a:effectLst/>
                <a:latin typeface="Helvetica Neue" panose="02000503000000020004" pitchFamily="2" charset="0"/>
              </a:rPr>
              <a:t>omic</a:t>
            </a:r>
            <a:r>
              <a:rPr lang="en-US" dirty="0">
                <a:effectLst/>
                <a:latin typeface="Helvetica Neue" panose="02000503000000020004" pitchFamily="2" charset="0"/>
              </a:rPr>
              <a:t>’ analyses</a:t>
            </a:r>
          </a:p>
          <a:p>
            <a:pPr>
              <a:buFont typeface="Arial" panose="020B0604020202020204" pitchFamily="34" charset="0"/>
              <a:buChar char="•"/>
            </a:pPr>
            <a:r>
              <a:rPr lang="en-US" dirty="0">
                <a:effectLst/>
                <a:latin typeface="Helvetica Neue" panose="02000503000000020004" pitchFamily="2" charset="0"/>
              </a:rPr>
              <a:t>??? Not much for computable phenotypes, yet!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Computable phenotypes and critical care, respiratory failure, etc.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PCA and the above</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23</a:t>
            </a:fld>
            <a:endParaRPr lang="en-US"/>
          </a:p>
        </p:txBody>
      </p:sp>
    </p:spTree>
    <p:extLst>
      <p:ext uri="{BB962C8B-B14F-4D97-AF65-F5344CB8AC3E}">
        <p14:creationId xmlns:p14="http://schemas.microsoft.com/office/powerpoint/2010/main" val="2343851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HCO3 variability outside </a:t>
            </a:r>
            <a:r>
              <a:rPr lang="en-US" dirty="0" err="1"/>
              <a:t>Ve</a:t>
            </a:r>
            <a:r>
              <a:rPr lang="en-US" dirty="0"/>
              <a:t> response - DOI: 10.1080/10408363.2019.1568965</a:t>
            </a:r>
          </a:p>
          <a:p>
            <a:endParaRPr lang="en-US" dirty="0"/>
          </a:p>
          <a:p>
            <a:r>
              <a:rPr lang="en-US" dirty="0"/>
              <a:t>Women: menstrual cycle – PaCO2 drops 3 mmHg during luteal cycle; SBE drops 2 mmol/l</a:t>
            </a:r>
          </a:p>
          <a:p>
            <a:r>
              <a:rPr lang="en-US" dirty="0"/>
              <a:t>Gas in the syringe / preclinical issues (e.g. time for leukocytes to metabolize)</a:t>
            </a:r>
          </a:p>
          <a:p>
            <a:r>
              <a:rPr lang="en-US" dirty="0"/>
              <a:t>Alkaline tide after a meal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since blood-gas analyses are sensitive to many</a:t>
            </a:r>
          </a:p>
          <a:p>
            <a:r>
              <a:rPr lang="en-US" sz="1200" kern="1200" dirty="0">
                <a:solidFill>
                  <a:schemeClr val="tx1"/>
                </a:solidFill>
                <a:effectLst/>
                <a:latin typeface="+mn-lt"/>
                <a:ea typeface="+mn-ea"/>
                <a:cs typeface="+mn-cs"/>
              </a:rPr>
              <a:t>preanalytical variations, 5 measured venous bicarbonate</a:t>
            </a:r>
          </a:p>
          <a:p>
            <a:r>
              <a:rPr lang="en-US" sz="1200" kern="1200" dirty="0">
                <a:solidFill>
                  <a:schemeClr val="tx1"/>
                </a:solidFill>
                <a:effectLst/>
                <a:latin typeface="+mn-lt"/>
                <a:ea typeface="+mn-ea"/>
                <a:cs typeface="+mn-cs"/>
              </a:rPr>
              <a:t>concentration would probably be an interesting alternative</a:t>
            </a:r>
          </a:p>
          <a:p>
            <a:r>
              <a:rPr lang="en-US" sz="1200" kern="1200" dirty="0">
                <a:solidFill>
                  <a:schemeClr val="tx1"/>
                </a:solidFill>
                <a:effectLst/>
                <a:latin typeface="+mn-lt"/>
                <a:ea typeface="+mn-ea"/>
                <a:cs typeface="+mn-cs"/>
              </a:rPr>
              <a:t>for early-OHS screening</a:t>
            </a:r>
          </a:p>
          <a:p>
            <a:endParaRPr lang="en-US" dirty="0"/>
          </a:p>
          <a:p>
            <a:endParaRPr lang="en-US" dirty="0"/>
          </a:p>
          <a:p>
            <a:r>
              <a:rPr lang="en-US" dirty="0"/>
              <a:t>---</a:t>
            </a:r>
            <a:r>
              <a:rPr lang="en-US" sz="1200" kern="1200" dirty="0">
                <a:solidFill>
                  <a:schemeClr val="tx1"/>
                </a:solidFill>
                <a:effectLst/>
                <a:latin typeface="+mn-lt"/>
                <a:ea typeface="+mn-ea"/>
                <a:cs typeface="+mn-cs"/>
              </a:rPr>
              <a:t>Baird G . Preanalytical considerations in blood gas analysis . </a:t>
            </a:r>
            <a:r>
              <a:rPr lang="en-US" sz="1200" kern="1200" dirty="0" err="1">
                <a:solidFill>
                  <a:schemeClr val="tx1"/>
                </a:solidFill>
                <a:effectLst/>
                <a:latin typeface="+mn-lt"/>
                <a:ea typeface="+mn-ea"/>
                <a:cs typeface="+mn-cs"/>
              </a:rPr>
              <a:t>Biochem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 (Zagreb) . 2013 ; 23 ( 1 ): 19 - 27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24</a:t>
            </a:fld>
            <a:endParaRPr lang="en-US"/>
          </a:p>
        </p:txBody>
      </p:sp>
    </p:spTree>
    <p:extLst>
      <p:ext uri="{BB962C8B-B14F-4D97-AF65-F5344CB8AC3E}">
        <p14:creationId xmlns:p14="http://schemas.microsoft.com/office/powerpoint/2010/main" val="35387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 advice [ ] this is a data driven way to describe (e.g. model) the variability in the data as linear combinations</a:t>
            </a:r>
          </a:p>
          <a:p>
            <a:endParaRPr lang="en-US" dirty="0"/>
          </a:p>
          <a:p>
            <a:r>
              <a:rPr lang="en-US" dirty="0"/>
              <a:t>Electronics 2019, 8, 1235; doi:10.3390/electronics8111235 </a:t>
            </a:r>
          </a:p>
        </p:txBody>
      </p:sp>
      <p:sp>
        <p:nvSpPr>
          <p:cNvPr id="4" name="Slide Number Placeholder 3"/>
          <p:cNvSpPr>
            <a:spLocks noGrp="1"/>
          </p:cNvSpPr>
          <p:nvPr>
            <p:ph type="sldNum" sz="quarter" idx="5"/>
          </p:nvPr>
        </p:nvSpPr>
        <p:spPr/>
        <p:txBody>
          <a:bodyPr/>
          <a:lstStyle/>
          <a:p>
            <a:fld id="{AA601B9F-682C-8E41-BE94-F77E70DA8972}" type="slidenum">
              <a:rPr lang="en-US" smtClean="0"/>
              <a:t>25</a:t>
            </a:fld>
            <a:endParaRPr lang="en-US"/>
          </a:p>
        </p:txBody>
      </p:sp>
    </p:spTree>
    <p:extLst>
      <p:ext uri="{BB962C8B-B14F-4D97-AF65-F5344CB8AC3E}">
        <p14:creationId xmlns:p14="http://schemas.microsoft.com/office/powerpoint/2010/main" val="4072866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26</a:t>
            </a:fld>
            <a:endParaRPr lang="en-US"/>
          </a:p>
        </p:txBody>
      </p:sp>
    </p:spTree>
    <p:extLst>
      <p:ext uri="{BB962C8B-B14F-4D97-AF65-F5344CB8AC3E}">
        <p14:creationId xmlns:p14="http://schemas.microsoft.com/office/powerpoint/2010/main" val="256183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27</a:t>
            </a:fld>
            <a:endParaRPr lang="en-US"/>
          </a:p>
        </p:txBody>
      </p:sp>
    </p:spTree>
    <p:extLst>
      <p:ext uri="{BB962C8B-B14F-4D97-AF65-F5344CB8AC3E}">
        <p14:creationId xmlns:p14="http://schemas.microsoft.com/office/powerpoint/2010/main" val="770303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28</a:t>
            </a:fld>
            <a:endParaRPr lang="en-US"/>
          </a:p>
        </p:txBody>
      </p:sp>
    </p:spTree>
    <p:extLst>
      <p:ext uri="{BB962C8B-B14F-4D97-AF65-F5344CB8AC3E}">
        <p14:creationId xmlns:p14="http://schemas.microsoft.com/office/powerpoint/2010/main" val="1387949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30</a:t>
            </a:fld>
            <a:endParaRPr lang="en-US"/>
          </a:p>
        </p:txBody>
      </p:sp>
    </p:spTree>
    <p:extLst>
      <p:ext uri="{BB962C8B-B14F-4D97-AF65-F5344CB8AC3E}">
        <p14:creationId xmlns:p14="http://schemas.microsoft.com/office/powerpoint/2010/main" val="7671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Retrospective EHR-based research has a few key problems that have led to concerns about the reproducibility of the research and validity of conclusions: </a:t>
            </a:r>
          </a:p>
          <a:p>
            <a:pPr>
              <a:buFont typeface="Arial" panose="020B0604020202020204" pitchFamily="34" charset="0"/>
              <a:buChar char="•"/>
            </a:pPr>
            <a:r>
              <a:rPr lang="en-US" dirty="0">
                <a:effectLst/>
                <a:latin typeface="Helvetica Neue" panose="02000503000000020004" pitchFamily="2" charset="0"/>
              </a:rPr>
              <a:t>Patient identification</a:t>
            </a:r>
          </a:p>
          <a:p>
            <a:pPr>
              <a:buFont typeface="Arial" panose="020B0604020202020204" pitchFamily="34" charset="0"/>
              <a:buChar char="•"/>
            </a:pPr>
            <a:r>
              <a:rPr lang="en-US" dirty="0">
                <a:effectLst/>
                <a:latin typeface="Helvetica Neue" panose="02000503000000020004" pitchFamily="2" charset="0"/>
              </a:rPr>
              <a:t>Data quality / missingness</a:t>
            </a:r>
          </a:p>
          <a:p>
            <a:pPr>
              <a:buFont typeface="Arial" panose="020B0604020202020204" pitchFamily="34" charset="0"/>
              <a:buChar char="•"/>
            </a:pPr>
            <a:r>
              <a:rPr lang="en-US" dirty="0">
                <a:effectLst/>
                <a:latin typeface="Helvetica Neue" panose="02000503000000020004" pitchFamily="2" charset="0"/>
              </a:rPr>
              <a:t>Time/Event determination (e.g. immortal time)</a:t>
            </a:r>
          </a:p>
          <a:p>
            <a:pPr>
              <a:buFont typeface="Arial" panose="020B0604020202020204" pitchFamily="34" charset="0"/>
              <a:buChar char="•"/>
            </a:pPr>
            <a:r>
              <a:rPr lang="en-US" dirty="0">
                <a:effectLst/>
                <a:latin typeface="Helvetica Neue" panose="02000503000000020004" pitchFamily="2" charset="0"/>
              </a:rPr>
              <a:t>Observational nature (</a:t>
            </a:r>
            <a:r>
              <a:rPr lang="en-US" dirty="0" err="1">
                <a:effectLst/>
                <a:latin typeface="Helvetica Neue" panose="02000503000000020004" pitchFamily="2" charset="0"/>
              </a:rPr>
              <a:t>ie</a:t>
            </a:r>
            <a:r>
              <a:rPr lang="en-US" dirty="0">
                <a:effectLst/>
                <a:latin typeface="Helvetica Neue" panose="02000503000000020004" pitchFamily="2" charset="0"/>
              </a:rPr>
              <a:t> residual confounding; multiple comparisons)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Precise definitions (phenotypes) can help with patient identification (and possibly time/event determination if comparator group well defined?)</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a:t>
            </a:fld>
            <a:endParaRPr lang="en-US"/>
          </a:p>
        </p:txBody>
      </p:sp>
    </p:spTree>
    <p:extLst>
      <p:ext uri="{BB962C8B-B14F-4D97-AF65-F5344CB8AC3E}">
        <p14:creationId xmlns:p14="http://schemas.microsoft.com/office/powerpoint/2010/main" val="55061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150 per 100,000 person/year</a:t>
            </a:r>
            <a:r>
              <a:rPr lang="en-US" dirty="0"/>
              <a:t>. </a:t>
            </a:r>
          </a:p>
          <a:p>
            <a:r>
              <a:rPr lang="en-US" dirty="0"/>
              <a:t> * 350 million = 150*3500= 525,000 cases per year.</a:t>
            </a:r>
          </a:p>
          <a:p>
            <a:endParaRPr lang="en-US" dirty="0"/>
          </a:p>
          <a:p>
            <a:r>
              <a:rPr lang="en-US" dirty="0">
                <a:effectLst/>
                <a:latin typeface="Helvetica Neue" panose="02000503000000020004" pitchFamily="2" charset="0"/>
              </a:rPr>
              <a:t>2 graphs of patients, PaCO2 vs HCO3</a:t>
            </a:r>
          </a:p>
          <a:p>
            <a:r>
              <a:rPr lang="en-US" dirty="0">
                <a:effectLst/>
                <a:latin typeface="Helvetica Neue" panose="02000503000000020004" pitchFamily="2" charset="0"/>
              </a:rPr>
              <a:t>They will be correlated - by degree of acute hypercapnia</a:t>
            </a:r>
          </a:p>
          <a:p>
            <a:r>
              <a:rPr lang="en-US" dirty="0">
                <a:effectLst/>
                <a:latin typeface="Helvetica Neue" panose="02000503000000020004" pitchFamily="2" charset="0"/>
              </a:rPr>
              <a:t>There will be some variation around this line. That variation will be, roughly, compensation. </a:t>
            </a:r>
          </a:p>
          <a:p>
            <a:r>
              <a:rPr lang="en-US" dirty="0">
                <a:effectLst/>
                <a:latin typeface="Helvetica Neue" panose="02000503000000020004" pitchFamily="2" charset="0"/>
              </a:rPr>
              <a:t>You can decompose this into two axes - &gt; this does not involve a hypothesis. Just a data transformation. </a:t>
            </a:r>
          </a:p>
          <a:p>
            <a:r>
              <a:rPr lang="en-US" dirty="0">
                <a:effectLst/>
                <a:latin typeface="Helvetica Neue" panose="02000503000000020004" pitchFamily="2" charset="0"/>
              </a:rPr>
              <a:t>Labeling of CO2 level and chronicity is a hypotheses that comes from outside the data. </a:t>
            </a:r>
          </a:p>
          <a:p>
            <a:r>
              <a:rPr lang="en-US" dirty="0">
                <a:effectLst/>
                <a:latin typeface="Helvetica Neue" panose="02000503000000020004" pitchFamily="2" charset="0"/>
              </a:rPr>
              <a:t>Ideally, you’d like to test that the labels you apply have some validity: (</a:t>
            </a:r>
            <a:r>
              <a:rPr lang="en-US" dirty="0" err="1">
                <a:effectLst/>
                <a:latin typeface="Helvetica Neue" panose="02000503000000020004" pitchFamily="2" charset="0"/>
              </a:rPr>
              <a:t>ie</a:t>
            </a:r>
            <a:r>
              <a:rPr lang="en-US" dirty="0">
                <a:effectLst/>
                <a:latin typeface="Helvetica Neue" panose="02000503000000020004" pitchFamily="2" charset="0"/>
              </a:rPr>
              <a:t>. Do people who you expect to have high PC1 have high PC1? People who don’t, don’t?</a:t>
            </a:r>
          </a:p>
          <a:p>
            <a:endParaRPr lang="en-US" dirty="0">
              <a:effectLst/>
              <a:latin typeface="Helvetica Neue" panose="02000503000000020004" pitchFamily="2" charset="0"/>
            </a:endParaRPr>
          </a:p>
          <a:p>
            <a:r>
              <a:rPr lang="en-US" dirty="0">
                <a:effectLst/>
                <a:latin typeface="Helvetica Neue" panose="02000503000000020004" pitchFamily="2" charset="0"/>
              </a:rPr>
              <a:t>https://</a:t>
            </a:r>
            <a:r>
              <a:rPr lang="en-US" dirty="0" err="1">
                <a:effectLst/>
                <a:latin typeface="Helvetica Neue" panose="02000503000000020004" pitchFamily="2" charset="0"/>
              </a:rPr>
              <a:t>royalsocietypublishing.org</a:t>
            </a:r>
            <a:r>
              <a:rPr lang="en-US" dirty="0">
                <a:effectLst/>
                <a:latin typeface="Helvetica Neue" panose="02000503000000020004" pitchFamily="2" charset="0"/>
              </a:rPr>
              <a:t>/</a:t>
            </a:r>
            <a:r>
              <a:rPr lang="en-US" dirty="0" err="1">
                <a:effectLst/>
                <a:latin typeface="Helvetica Neue" panose="02000503000000020004" pitchFamily="2" charset="0"/>
              </a:rPr>
              <a:t>doi</a:t>
            </a:r>
            <a:r>
              <a:rPr lang="en-US" dirty="0">
                <a:effectLst/>
                <a:latin typeface="Helvetica Neue" panose="02000503000000020004" pitchFamily="2" charset="0"/>
              </a:rPr>
              <a:t>/10.1098/rsta.2015.0202</a:t>
            </a:r>
          </a:p>
          <a:p>
            <a:endParaRPr lang="en-US" dirty="0"/>
          </a:p>
          <a:p>
            <a:endParaRPr lang="en-US" dirty="0"/>
          </a:p>
          <a:p>
            <a:r>
              <a:rPr lang="en-US" dirty="0">
                <a:solidFill>
                  <a:srgbClr val="000000"/>
                </a:solidFill>
                <a:effectLst/>
                <a:latin typeface="Helvetica Neue" panose="02000503000000020004" pitchFamily="2" charset="0"/>
              </a:rPr>
              <a:t>Issues with clustering analyses: </a:t>
            </a:r>
            <a:r>
              <a:rPr lang="en-US" dirty="0">
                <a:solidFill>
                  <a:srgbClr val="000000"/>
                </a:solidFill>
                <a:effectLst/>
                <a:latin typeface="Helvetica Neue" panose="02000503000000020004" pitchFamily="2" charset="0"/>
                <a:hlinkClick r:id="rId3"/>
              </a:rPr>
              <a:t>https://doi.org/10.1016/S2213-8587(18)30124-4</a:t>
            </a:r>
            <a:endParaRPr lang="en-US" dirty="0">
              <a:solidFill>
                <a:srgbClr val="DCA10D"/>
              </a:solidFill>
              <a:effectLst/>
              <a:latin typeface="Helvetica Neue" panose="02000503000000020004" pitchFamily="2" charset="0"/>
            </a:endParaRPr>
          </a:p>
          <a:p>
            <a:r>
              <a:rPr lang="en-US" dirty="0">
                <a:effectLst/>
                <a:latin typeface="Helvetica Neue" panose="02000503000000020004" pitchFamily="2" charset="0"/>
              </a:rPr>
              <a:t>—&gt; clusters do NOT necessarily indicate subgroups in the data. Instead, they demonstrate dependency of variables (</a:t>
            </a:r>
            <a:r>
              <a:rPr lang="en-US" dirty="0" err="1">
                <a:effectLst/>
                <a:latin typeface="Helvetica Neue" panose="02000503000000020004" pitchFamily="2" charset="0"/>
              </a:rPr>
              <a:t>ie</a:t>
            </a:r>
            <a:r>
              <a:rPr lang="en-US" dirty="0">
                <a:effectLst/>
                <a:latin typeface="Helvetica Neue" panose="02000503000000020004" pitchFamily="2" charset="0"/>
              </a:rPr>
              <a:t>. There will always be clusters unless the variables are completely unrelated)</a:t>
            </a:r>
          </a:p>
          <a:p>
            <a:endParaRPr lang="en-US" dirty="0">
              <a:effectLst/>
              <a:latin typeface="Helvetica Neue" panose="02000503000000020004" pitchFamily="2" charset="0"/>
            </a:endParaRPr>
          </a:p>
          <a:p>
            <a:r>
              <a:rPr lang="en-US" dirty="0">
                <a:effectLst/>
                <a:latin typeface="Helvetica Neue" panose="02000503000000020004" pitchFamily="2" charset="0"/>
              </a:rPr>
              <a:t>“reduces the complexity of datasets while preserving data covariance”</a:t>
            </a:r>
          </a:p>
          <a:p>
            <a:r>
              <a:rPr lang="en-US" dirty="0">
                <a:effectLst/>
                <a:latin typeface="Helvetica Neue" panose="02000503000000020004" pitchFamily="2" charset="0"/>
              </a:rPr>
              <a:t>=&gt; if claiming this represents subgroups, should reference theory (pre-existing) for why the dependencies in the data have meaning. </a:t>
            </a:r>
          </a:p>
          <a:p>
            <a:endParaRPr lang="en-US" dirty="0">
              <a:effectLst/>
              <a:latin typeface="Helvetica Neue" panose="02000503000000020004" pitchFamily="2" charset="0"/>
            </a:endParaRPr>
          </a:p>
          <a:p>
            <a:r>
              <a:rPr lang="en-US" dirty="0">
                <a:effectLst/>
                <a:latin typeface="Helvetica Neue" panose="02000503000000020004" pitchFamily="2" charset="0"/>
              </a:rPr>
              <a:t>=&gt; since we always see patterns, clustering THEN explaining is less convincing then predicting what patterns you’ll see</a:t>
            </a:r>
          </a:p>
          <a:p>
            <a:endParaRPr lang="en-US" dirty="0">
              <a:effectLst/>
              <a:latin typeface="Helvetica Neue" panose="02000503000000020004" pitchFamily="2" charset="0"/>
            </a:endParaRPr>
          </a:p>
          <a:p>
            <a:r>
              <a:rPr lang="en-US" dirty="0">
                <a:effectLst/>
                <a:latin typeface="Helvetica Neue" panose="02000503000000020004" pitchFamily="2" charset="0"/>
              </a:rPr>
              <a:t>“For example, we might reasonably expect within-cluster patient heterogeneity, which could be studied by relating patients' distance to the cluster </a:t>
            </a:r>
            <a:r>
              <a:rPr lang="en-US" dirty="0" err="1">
                <a:effectLst/>
                <a:latin typeface="Helvetica Neue" panose="02000503000000020004" pitchFamily="2" charset="0"/>
              </a:rPr>
              <a:t>centres</a:t>
            </a:r>
            <a:r>
              <a:rPr lang="en-US" dirty="0">
                <a:effectLst/>
                <a:latin typeface="Helvetica Neue" panose="02000503000000020004" pitchFamily="2" charset="0"/>
              </a:rPr>
              <a:t> or posterior probabilities of cluster membership to outcomes.”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000000"/>
                </a:solidFill>
                <a:effectLst/>
                <a:latin typeface="Helvetica Neue" panose="02000503000000020004" pitchFamily="2" charset="0"/>
              </a:rPr>
              <a:t>Stability of clusters through time? </a:t>
            </a:r>
            <a:r>
              <a:rPr lang="en-US" dirty="0">
                <a:solidFill>
                  <a:srgbClr val="000000"/>
                </a:solidFill>
                <a:effectLst/>
                <a:latin typeface="Helvetica Neue" panose="02000503000000020004" pitchFamily="2" charset="0"/>
                <a:hlinkClick r:id="rId4"/>
              </a:rPr>
              <a:t>https://twitter.com/athattersley/status/1572515692427247618?s=11&amp;t=YV15r_TInrkj7qQ74IjG1w</a:t>
            </a:r>
            <a:r>
              <a:rPr lang="en-US" dirty="0">
                <a:solidFill>
                  <a:srgbClr val="000000"/>
                </a:solidFill>
                <a:effectLst/>
                <a:latin typeface="Helvetica Neue" panose="02000503000000020004" pitchFamily="2" charset="0"/>
              </a:rPr>
              <a:t> </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Paper: “Reviews and Commentary</a:t>
            </a:r>
          </a:p>
          <a:p>
            <a:r>
              <a:rPr lang="en-US" dirty="0">
                <a:effectLst/>
                <a:latin typeface="Helvetica Neue" panose="02000503000000020004" pitchFamily="2" charset="0"/>
              </a:rPr>
              <a:t>CONCEPTUAL PROBLEMS IN THE DEFINITION AND INTERPRETATION OF ATTRIBUTABLE FRACTIONS”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risk aka attributable fraction aka etiologic fraction aka attributable portion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interpretations: </a:t>
            </a:r>
          </a:p>
          <a:p>
            <a:pPr>
              <a:buFont typeface="Arial" panose="020B0604020202020204" pitchFamily="34" charset="0"/>
              <a:buChar char="•"/>
            </a:pPr>
            <a:r>
              <a:rPr lang="en-US" dirty="0">
                <a:effectLst/>
                <a:latin typeface="Helvetica Neue" panose="02000503000000020004" pitchFamily="2" charset="0"/>
              </a:rPr>
              <a:t>Did the exposure play an etiologic role</a:t>
            </a:r>
          </a:p>
          <a:p>
            <a:pPr>
              <a:buFont typeface="Arial" panose="020B0604020202020204" pitchFamily="34" charset="0"/>
              <a:buChar char="•"/>
            </a:pPr>
            <a:r>
              <a:rPr lang="en-US" dirty="0">
                <a:effectLst/>
                <a:latin typeface="Helvetica Neue" panose="02000503000000020004" pitchFamily="2" charset="0"/>
              </a:rPr>
              <a:t>Without the exposure it would not have occurred. (Implies etiologic role, but more specific)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fraction measures only the second. Important to get a sense what proportion the first are: e.g. exposure made the case occur earlier than it would have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distinguish three </a:t>
            </a:r>
            <a:r>
              <a:rPr lang="en-US" dirty="0" err="1">
                <a:effectLst/>
                <a:latin typeface="Helvetica Neue" panose="02000503000000020004" pitchFamily="2" charset="0"/>
              </a:rPr>
              <a:t>conceptsof</a:t>
            </a:r>
            <a:r>
              <a:rPr lang="en-US" dirty="0">
                <a:effectLst/>
                <a:latin typeface="Helvetica Neue" panose="02000503000000020004" pitchFamily="2" charset="0"/>
              </a:rPr>
              <a:t> attributable fraction: the excess fraction, the etiologic fraction, and the incidence density</a:t>
            </a:r>
          </a:p>
          <a:p>
            <a:r>
              <a:rPr lang="en-US" dirty="0">
                <a:effectLst/>
                <a:latin typeface="Helvetica Neue" panose="02000503000000020004" pitchFamily="2" charset="0"/>
              </a:rPr>
              <a:t>fraction. (&lt;- incidence density = hazard)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Analagous</a:t>
            </a:r>
            <a:r>
              <a:rPr lang="en-US" dirty="0">
                <a:effectLst/>
                <a:latin typeface="Helvetica Neue" panose="02000503000000020004" pitchFamily="2" charset="0"/>
              </a:rPr>
              <a:t> concept that may be useful: the susceptible proportion (proportion of persons susceptible to exposure-induced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Do the patterns you find mean anything? To the extent that they don’t represent known physiologic phenomena, it’s less likely. </a:t>
            </a:r>
          </a:p>
          <a:p>
            <a:r>
              <a:rPr lang="en-US" dirty="0"/>
              <a:t>However, consider that we don’t have ways to identify most of the physiologic phenomena that we know about currently</a:t>
            </a:r>
          </a:p>
          <a:p>
            <a:pPr lvl="1"/>
            <a:r>
              <a:rPr lang="en-US" dirty="0" err="1"/>
              <a:t>Relavent</a:t>
            </a:r>
            <a:r>
              <a:rPr lang="en-US" dirty="0"/>
              <a:t> parameters: respiratory drive, respiratory effort, reserve, ventilatory load, etc. </a:t>
            </a:r>
          </a:p>
          <a:p>
            <a:pPr lvl="1"/>
            <a:r>
              <a:rPr lang="en-US" dirty="0"/>
              <a:t>One critique of phenotyping (whether sepsis, ARDS, etc.) is that it leads to identifying spurious noise. However, the inability to split patients into ‘diagnoses’ that either predict outcome or predict treatment response</a:t>
            </a:r>
          </a:p>
          <a:p>
            <a:r>
              <a:rPr lang="en-US" dirty="0"/>
              <a:t>Is the EHR data-source rich enough to support these inference? Not sure – have to try to find out. </a:t>
            </a:r>
          </a:p>
          <a:p>
            <a:pPr lvl="1"/>
            <a:r>
              <a:rPr lang="en-US" dirty="0"/>
              <a:t>Hypothesis of the research: there is sufficient granularity in the data in the EHR to tell us useful things about biology.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32</a:t>
            </a:fld>
            <a:endParaRPr lang="en-US"/>
          </a:p>
        </p:txBody>
      </p:sp>
    </p:spTree>
    <p:extLst>
      <p:ext uri="{BB962C8B-B14F-4D97-AF65-F5344CB8AC3E}">
        <p14:creationId xmlns:p14="http://schemas.microsoft.com/office/powerpoint/2010/main" val="3685126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 random forest classifier be the right approach here? (data hungry – but we have data)</a:t>
            </a:r>
          </a:p>
          <a:p>
            <a:endParaRPr lang="en-US" dirty="0"/>
          </a:p>
          <a:p>
            <a:r>
              <a:rPr lang="en-US" dirty="0"/>
              <a:t>Data reduction -&gt; regression model (= hard to interpret, but works)</a:t>
            </a:r>
          </a:p>
        </p:txBody>
      </p:sp>
      <p:sp>
        <p:nvSpPr>
          <p:cNvPr id="4" name="Slide Number Placeholder 3"/>
          <p:cNvSpPr>
            <a:spLocks noGrp="1"/>
          </p:cNvSpPr>
          <p:nvPr>
            <p:ph type="sldNum" sz="quarter" idx="5"/>
          </p:nvPr>
        </p:nvSpPr>
        <p:spPr/>
        <p:txBody>
          <a:bodyPr/>
          <a:lstStyle/>
          <a:p>
            <a:fld id="{AA601B9F-682C-8E41-BE94-F77E70DA8972}" type="slidenum">
              <a:rPr lang="en-US" smtClean="0"/>
              <a:t>33</a:t>
            </a:fld>
            <a:endParaRPr lang="en-US"/>
          </a:p>
        </p:txBody>
      </p:sp>
    </p:spTree>
    <p:extLst>
      <p:ext uri="{BB962C8B-B14F-4D97-AF65-F5344CB8AC3E}">
        <p14:creationId xmlns:p14="http://schemas.microsoft.com/office/powerpoint/2010/main" val="361175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34</a:t>
            </a:fld>
            <a:endParaRPr lang="en-US"/>
          </a:p>
        </p:txBody>
      </p:sp>
    </p:spTree>
    <p:extLst>
      <p:ext uri="{BB962C8B-B14F-4D97-AF65-F5344CB8AC3E}">
        <p14:creationId xmlns:p14="http://schemas.microsoft.com/office/powerpoint/2010/main" val="3687827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35</a:t>
            </a:fld>
            <a:endParaRPr lang="en-US"/>
          </a:p>
        </p:txBody>
      </p:sp>
    </p:spTree>
    <p:extLst>
      <p:ext uri="{BB962C8B-B14F-4D97-AF65-F5344CB8AC3E}">
        <p14:creationId xmlns:p14="http://schemas.microsoft.com/office/powerpoint/2010/main" val="2550465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36</a:t>
            </a:fld>
            <a:endParaRPr lang="en-US"/>
          </a:p>
        </p:txBody>
      </p:sp>
    </p:spTree>
    <p:extLst>
      <p:ext uri="{BB962C8B-B14F-4D97-AF65-F5344CB8AC3E}">
        <p14:creationId xmlns:p14="http://schemas.microsoft.com/office/powerpoint/2010/main" val="2524909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37</a:t>
            </a:fld>
            <a:endParaRPr lang="en-US"/>
          </a:p>
        </p:txBody>
      </p:sp>
    </p:spTree>
    <p:extLst>
      <p:ext uri="{BB962C8B-B14F-4D97-AF65-F5344CB8AC3E}">
        <p14:creationId xmlns:p14="http://schemas.microsoft.com/office/powerpoint/2010/main" val="3927025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39</a:t>
            </a:fld>
            <a:endParaRPr lang="en-US"/>
          </a:p>
        </p:txBody>
      </p:sp>
    </p:spTree>
    <p:extLst>
      <p:ext uri="{BB962C8B-B14F-4D97-AF65-F5344CB8AC3E}">
        <p14:creationId xmlns:p14="http://schemas.microsoft.com/office/powerpoint/2010/main" val="325699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4</a:t>
            </a:fld>
            <a:endParaRPr lang="en-US"/>
          </a:p>
        </p:txBody>
      </p:sp>
    </p:spTree>
    <p:extLst>
      <p:ext uri="{BB962C8B-B14F-4D97-AF65-F5344CB8AC3E}">
        <p14:creationId xmlns:p14="http://schemas.microsoft.com/office/powerpoint/2010/main" val="34901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60727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pitchFamily="2" charset="0"/>
              </a:rPr>
              <a:t>DOI: 10.1111/resp.14388</a:t>
            </a:r>
            <a:endParaRPr lang="en-US" dirty="0"/>
          </a:p>
          <a:p>
            <a:endParaRPr lang="en-US" dirty="0"/>
          </a:p>
          <a:p>
            <a:r>
              <a:rPr lang="en-US" dirty="0"/>
              <a:t>Principal problem with epidemiologic research on OSA and hypercapnia – amount of missed diagnosis. And – if you include all those diagnoses, the population changers significantly. </a:t>
            </a:r>
          </a:p>
          <a:p>
            <a:endParaRPr lang="en-US" dirty="0"/>
          </a:p>
          <a:p>
            <a:endParaRPr lang="en-US" dirty="0"/>
          </a:p>
          <a:p>
            <a:r>
              <a:rPr lang="en-US" dirty="0"/>
              <a:t>52.4% had </a:t>
            </a:r>
            <a:r>
              <a:rPr lang="en-US" dirty="0" err="1"/>
              <a:t>Charlson</a:t>
            </a:r>
            <a:r>
              <a:rPr lang="en-US" dirty="0"/>
              <a:t> Comorbidity index above 5</a:t>
            </a:r>
          </a:p>
          <a:p>
            <a:r>
              <a:rPr lang="en-US" dirty="0"/>
              <a:t>6% having OSA is not believable. Unclear how accurate diagnoses are (e.g. Obesity in 5%?)</a:t>
            </a:r>
          </a:p>
          <a:p>
            <a:pPr lvl="1"/>
            <a:r>
              <a:rPr lang="en-US" dirty="0"/>
              <a:t>Believability of those conclusions suspect</a:t>
            </a:r>
          </a:p>
          <a:p>
            <a:r>
              <a:rPr lang="en-US" dirty="0">
                <a:effectLst/>
                <a:latin typeface="Times" pitchFamily="2" charset="0"/>
              </a:rPr>
              <a:t>The in-hospital mortality rate was 12.8%. Most (94%) deaths occurred in patients aged 55 years and over.</a:t>
            </a:r>
          </a:p>
          <a:p>
            <a:r>
              <a:rPr lang="en-US" dirty="0">
                <a:latin typeface="Times" pitchFamily="2" charset="0"/>
              </a:rPr>
              <a:t>NMD are likely to be under-diagnosed in prevalence-based estimates (due to worse trajectory)</a:t>
            </a:r>
            <a:endParaRPr lang="en-US" dirty="0">
              <a:effectLst/>
              <a:latin typeface="Times" pitchFamily="2" charset="0"/>
            </a:endParaRPr>
          </a:p>
          <a:p>
            <a:r>
              <a:rPr lang="en-US" dirty="0"/>
              <a:t> Acidosis in 55%</a:t>
            </a:r>
          </a:p>
          <a:p>
            <a:endParaRPr lang="en-US" dirty="0"/>
          </a:p>
          <a:p>
            <a:r>
              <a:rPr lang="en-US" dirty="0"/>
              <a:t>Registry-based outpatient NIV – “</a:t>
            </a:r>
            <a:r>
              <a:rPr lang="en-US" dirty="0">
                <a:effectLst/>
                <a:latin typeface="Times" pitchFamily="2" charset="0"/>
              </a:rPr>
              <a:t>These studies are prone to selection bias and imprecise estimates for the prevalence of each cause due to exclusion of potentially relevant participants, especially if participants have been selected based on survival from their initial presentation”</a:t>
            </a:r>
          </a:p>
          <a:p>
            <a:endParaRPr lang="en-US" dirty="0"/>
          </a:p>
          <a:p>
            <a:endParaRPr lang="en-US" dirty="0"/>
          </a:p>
          <a:p>
            <a:r>
              <a:rPr lang="en-US" dirty="0">
                <a:effectLst/>
                <a:latin typeface="Times" pitchFamily="2" charset="0"/>
              </a:rPr>
              <a:t>We specified the following conditions as potentially directly antecedent to</a:t>
            </a:r>
          </a:p>
          <a:p>
            <a:r>
              <a:rPr lang="en-US" dirty="0">
                <a:effectLst/>
                <a:latin typeface="Times" pitchFamily="2" charset="0"/>
              </a:rPr>
              <a:t>the development of HRF: obstructive lung disease (including</a:t>
            </a:r>
          </a:p>
          <a:p>
            <a:r>
              <a:rPr lang="en-US" dirty="0">
                <a:effectLst/>
                <a:latin typeface="Times" pitchFamily="2" charset="0"/>
              </a:rPr>
              <a:t>COPD and asthma), SDB (obstructive sleep </a:t>
            </a:r>
            <a:r>
              <a:rPr lang="en-US" dirty="0" err="1">
                <a:effectLst/>
                <a:latin typeface="Times" pitchFamily="2" charset="0"/>
              </a:rPr>
              <a:t>apnoea</a:t>
            </a:r>
            <a:r>
              <a:rPr lang="en-US" dirty="0">
                <a:effectLst/>
                <a:latin typeface="Times" pitchFamily="2" charset="0"/>
              </a:rPr>
              <a:t> and</a:t>
            </a:r>
          </a:p>
          <a:p>
            <a:r>
              <a:rPr lang="en-US" dirty="0">
                <a:effectLst/>
                <a:latin typeface="Times" pitchFamily="2" charset="0"/>
              </a:rPr>
              <a:t>obesity-related hypoventilation syndromes), CCF, lower</a:t>
            </a:r>
          </a:p>
          <a:p>
            <a:r>
              <a:rPr lang="en-US" dirty="0">
                <a:effectLst/>
                <a:latin typeface="Times" pitchFamily="2" charset="0"/>
              </a:rPr>
              <a:t>respiratory tract infection, neuromuscular disease (including</a:t>
            </a:r>
          </a:p>
          <a:p>
            <a:r>
              <a:rPr lang="en-US" dirty="0">
                <a:effectLst/>
                <a:latin typeface="Times" pitchFamily="2" charset="0"/>
              </a:rPr>
              <a:t>chest wall disorders) and complications from opioid and/or</a:t>
            </a:r>
          </a:p>
          <a:p>
            <a:r>
              <a:rPr lang="en-US" dirty="0">
                <a:effectLst/>
                <a:latin typeface="Times" pitchFamily="2" charset="0"/>
              </a:rPr>
              <a:t>benzodiazepine use.</a:t>
            </a:r>
          </a:p>
          <a:p>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Although not typically associated with hypercapnia, systolic heart failure may lead to ventilatory failure by a number of mechanisms including dynamic airflow obstruction which resolves following the acute episode.</a:t>
            </a:r>
            <a:r>
              <a:rPr lang="en-US" dirty="0">
                <a:solidFill>
                  <a:srgbClr val="0000FF"/>
                </a:solidFill>
                <a:effectLst/>
                <a:latin typeface="Times" pitchFamily="2" charset="0"/>
              </a:rPr>
              <a:t>16 </a:t>
            </a:r>
            <a:r>
              <a:rPr lang="en-US" dirty="0">
                <a:effectLst/>
                <a:latin typeface="Times" pitchFamily="2" charset="0"/>
              </a:rPr>
              <a:t>Up to 44% of patients requiring ventilatory support for HRF have cardiac dysfunction and/or cardiogenic pulmonary oedema.</a:t>
            </a:r>
            <a:r>
              <a:rPr lang="en-US" dirty="0">
                <a:solidFill>
                  <a:srgbClr val="0000FF"/>
                </a:solidFill>
                <a:effectLst/>
                <a:latin typeface="Times" pitchFamily="2" charset="0"/>
              </a:rPr>
              <a:t>1,3,17 </a:t>
            </a:r>
            <a:r>
              <a:rPr lang="en-US" dirty="0">
                <a:effectLst/>
                <a:latin typeface="Times" pitchFamily="2" charset="0"/>
              </a:rPr>
              <a:t>and hypercapnia occurs in up to 58% of patients with acute heart</a:t>
            </a:r>
          </a:p>
          <a:p>
            <a:r>
              <a:rPr lang="en-US" dirty="0">
                <a:effectLst/>
                <a:latin typeface="Times" pitchFamily="2" charset="0"/>
              </a:rPr>
              <a:t>failure.</a:t>
            </a:r>
            <a:r>
              <a:rPr lang="en-US" dirty="0">
                <a:solidFill>
                  <a:srgbClr val="0000FF"/>
                </a:solidFill>
                <a:effectLst/>
                <a:latin typeface="Times" pitchFamily="2" charset="0"/>
              </a:rPr>
              <a:t>18,19</a:t>
            </a:r>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[REVIEWED ELSEWHERE HERE] 1 Adler D, Pépin JL, Dupuis-</a:t>
            </a:r>
            <a:r>
              <a:rPr lang="en-US" dirty="0" err="1">
                <a:effectLst/>
                <a:latin typeface="Times" pitchFamily="2" charset="0"/>
              </a:rPr>
              <a:t>Lozeron</a:t>
            </a:r>
            <a:r>
              <a:rPr lang="en-US" dirty="0">
                <a:effectLst/>
                <a:latin typeface="Times" pitchFamily="2" charset="0"/>
              </a:rPr>
              <a:t> E, </a:t>
            </a:r>
            <a:r>
              <a:rPr lang="en-US" dirty="0" err="1">
                <a:effectLst/>
                <a:latin typeface="Times" pitchFamily="2" charset="0"/>
              </a:rPr>
              <a:t>Espa-Cervena</a:t>
            </a:r>
            <a:r>
              <a:rPr lang="en-US" dirty="0">
                <a:effectLst/>
                <a:latin typeface="Times" pitchFamily="2" charset="0"/>
              </a:rPr>
              <a:t> K, </a:t>
            </a:r>
            <a:r>
              <a:rPr lang="en-US" dirty="0" err="1">
                <a:effectLst/>
                <a:latin typeface="Times" pitchFamily="2" charset="0"/>
              </a:rPr>
              <a:t>Merlet</a:t>
            </a:r>
            <a:r>
              <a:rPr lang="en-US" dirty="0">
                <a:effectLst/>
                <a:latin typeface="Times" pitchFamily="2" charset="0"/>
              </a:rPr>
              <a:t>-</a:t>
            </a:r>
          </a:p>
          <a:p>
            <a:r>
              <a:rPr lang="en-US" dirty="0">
                <a:effectLst/>
                <a:latin typeface="Times" pitchFamily="2" charset="0"/>
              </a:rPr>
              <a:t>Violet R, Muller H, et al. Comorbidities and subgroups of patients surviving</a:t>
            </a:r>
          </a:p>
          <a:p>
            <a:r>
              <a:rPr lang="en-US" dirty="0">
                <a:effectLst/>
                <a:latin typeface="Times" pitchFamily="2" charset="0"/>
              </a:rPr>
              <a:t>severe acute hypercapnic respiratory failure in the intensive</a:t>
            </a:r>
          </a:p>
          <a:p>
            <a:r>
              <a:rPr lang="en-US" dirty="0">
                <a:effectLst/>
                <a:latin typeface="Times" pitchFamily="2" charset="0"/>
              </a:rPr>
              <a:t>care unit. Am J Respir Crit Care Med. 2017 Jul 15;196(2):200</a:t>
            </a:r>
            <a:r>
              <a:rPr lang="en-US" dirty="0">
                <a:effectLst/>
                <a:latin typeface="Helvetica" pitchFamily="2" charset="0"/>
              </a:rPr>
              <a:t>–</a:t>
            </a:r>
            <a:r>
              <a:rPr lang="en-US" dirty="0">
                <a:effectLst/>
                <a:latin typeface="Times" pitchFamily="2" charset="0"/>
              </a:rPr>
              <a:t>7.</a:t>
            </a:r>
          </a:p>
          <a:p>
            <a:endParaRPr lang="en-US" dirty="0">
              <a:effectLst/>
              <a:latin typeface="Times" pitchFamily="2" charset="0"/>
            </a:endParaRPr>
          </a:p>
          <a:p>
            <a:r>
              <a:rPr lang="en-US" dirty="0">
                <a:effectLst/>
                <a:latin typeface="Times" pitchFamily="2" charset="0"/>
              </a:rPr>
              <a:t>[ ] 3 - </a:t>
            </a:r>
            <a:r>
              <a:rPr lang="en-US" dirty="0" err="1">
                <a:effectLst/>
                <a:latin typeface="Times" pitchFamily="2" charset="0"/>
              </a:rPr>
              <a:t>Çiftci</a:t>
            </a:r>
            <a:r>
              <a:rPr lang="en-US" dirty="0">
                <a:effectLst/>
                <a:latin typeface="Times" pitchFamily="2" charset="0"/>
              </a:rPr>
              <a:t> F, </a:t>
            </a:r>
            <a:r>
              <a:rPr lang="en-US" dirty="0" err="1">
                <a:effectLst/>
                <a:latin typeface="Times" pitchFamily="2" charset="0"/>
              </a:rPr>
              <a:t>Çileda</a:t>
            </a:r>
            <a:r>
              <a:rPr lang="en-US" dirty="0">
                <a:effectLst/>
                <a:latin typeface="Helvetica" pitchFamily="2" charset="0"/>
              </a:rPr>
              <a:t> </a:t>
            </a:r>
            <a:r>
              <a:rPr lang="en-US" dirty="0">
                <a:effectLst/>
                <a:latin typeface="Times" pitchFamily="2" charset="0"/>
              </a:rPr>
              <a:t>g A, Erol S, Kaya A. Non-invasive ventilation for acute</a:t>
            </a:r>
          </a:p>
          <a:p>
            <a:r>
              <a:rPr lang="en-US" dirty="0">
                <a:effectLst/>
                <a:latin typeface="Times" pitchFamily="2" charset="0"/>
              </a:rPr>
              <a:t>hypercapnic respiratory failure in older patients. Wien </a:t>
            </a:r>
            <a:r>
              <a:rPr lang="en-US" dirty="0" err="1">
                <a:effectLst/>
                <a:latin typeface="Times" pitchFamily="2" charset="0"/>
              </a:rPr>
              <a:t>Klin</a:t>
            </a:r>
            <a:endParaRPr lang="en-US" dirty="0">
              <a:effectLst/>
              <a:latin typeface="Times" pitchFamily="2" charset="0"/>
            </a:endParaRPr>
          </a:p>
          <a:p>
            <a:r>
              <a:rPr lang="en-US" dirty="0" err="1">
                <a:effectLst/>
                <a:latin typeface="Times" pitchFamily="2" charset="0"/>
              </a:rPr>
              <a:t>Wochenschr</a:t>
            </a:r>
            <a:r>
              <a:rPr lang="en-US" dirty="0">
                <a:effectLst/>
                <a:latin typeface="Times" pitchFamily="2" charset="0"/>
              </a:rPr>
              <a:t>. 2017 Oct;129(19</a:t>
            </a:r>
            <a:r>
              <a:rPr lang="en-US" dirty="0">
                <a:effectLst/>
                <a:latin typeface="Helvetica" pitchFamily="2" charset="0"/>
              </a:rPr>
              <a:t>–</a:t>
            </a:r>
            <a:r>
              <a:rPr lang="en-US" dirty="0">
                <a:effectLst/>
                <a:latin typeface="Times" pitchFamily="2" charset="0"/>
              </a:rPr>
              <a:t>20):680</a:t>
            </a:r>
            <a:r>
              <a:rPr lang="en-US" dirty="0">
                <a:effectLst/>
                <a:latin typeface="Helvetica" pitchFamily="2" charset="0"/>
              </a:rPr>
              <a:t>–</a:t>
            </a:r>
            <a:r>
              <a:rPr lang="en-US" dirty="0">
                <a:effectLst/>
                <a:latin typeface="Times" pitchFamily="2" charset="0"/>
              </a:rPr>
              <a:t>6.</a:t>
            </a:r>
          </a:p>
          <a:p>
            <a:endParaRPr lang="en-US" dirty="0">
              <a:effectLst/>
              <a:latin typeface="Times" pitchFamily="2" charset="0"/>
            </a:endParaRPr>
          </a:p>
          <a:p>
            <a:r>
              <a:rPr lang="en-US" dirty="0">
                <a:effectLst/>
                <a:latin typeface="Times" pitchFamily="2" charset="0"/>
              </a:rPr>
              <a:t>[ ] 17 </a:t>
            </a:r>
            <a:r>
              <a:rPr lang="en-US" dirty="0" err="1">
                <a:effectLst/>
                <a:latin typeface="Times" pitchFamily="2" charset="0"/>
              </a:rPr>
              <a:t>Contou</a:t>
            </a:r>
            <a:r>
              <a:rPr lang="en-US" dirty="0">
                <a:effectLst/>
                <a:latin typeface="Times" pitchFamily="2" charset="0"/>
              </a:rPr>
              <a:t> D, </a:t>
            </a:r>
            <a:r>
              <a:rPr lang="en-US" dirty="0" err="1">
                <a:effectLst/>
                <a:latin typeface="Times" pitchFamily="2" charset="0"/>
              </a:rPr>
              <a:t>Fragnoli</a:t>
            </a:r>
            <a:r>
              <a:rPr lang="en-US" dirty="0">
                <a:effectLst/>
                <a:latin typeface="Times" pitchFamily="2" charset="0"/>
              </a:rPr>
              <a:t> C, C</a:t>
            </a:r>
            <a:r>
              <a:rPr lang="en-US" dirty="0">
                <a:effectLst/>
                <a:latin typeface="Helvetica" pitchFamily="2" charset="0"/>
              </a:rPr>
              <a:t> </a:t>
            </a:r>
            <a:r>
              <a:rPr lang="en-US" dirty="0" err="1">
                <a:effectLst/>
                <a:latin typeface="Times" pitchFamily="2" charset="0"/>
              </a:rPr>
              <a:t>ordoba-Izquierdo</a:t>
            </a:r>
            <a:r>
              <a:rPr lang="en-US" dirty="0">
                <a:effectLst/>
                <a:latin typeface="Times" pitchFamily="2" charset="0"/>
              </a:rPr>
              <a:t> A, </a:t>
            </a:r>
            <a:r>
              <a:rPr lang="en-US" dirty="0" err="1">
                <a:effectLst/>
                <a:latin typeface="Times" pitchFamily="2" charset="0"/>
              </a:rPr>
              <a:t>Boissier</a:t>
            </a:r>
            <a:r>
              <a:rPr lang="en-US" dirty="0">
                <a:effectLst/>
                <a:latin typeface="Times" pitchFamily="2" charset="0"/>
              </a:rPr>
              <a:t> F, Brun-</a:t>
            </a:r>
          </a:p>
          <a:p>
            <a:r>
              <a:rPr lang="en-US" dirty="0">
                <a:effectLst/>
                <a:latin typeface="Times" pitchFamily="2" charset="0"/>
              </a:rPr>
              <a:t>Buisson C, </a:t>
            </a:r>
            <a:r>
              <a:rPr lang="en-US" dirty="0" err="1">
                <a:effectLst/>
                <a:latin typeface="Times" pitchFamily="2" charset="0"/>
              </a:rPr>
              <a:t>Thille</a:t>
            </a:r>
            <a:r>
              <a:rPr lang="en-US" dirty="0">
                <a:effectLst/>
                <a:latin typeface="Times" pitchFamily="2" charset="0"/>
              </a:rPr>
              <a:t> AW. Noninvasive ventilation for acute hypercapnic</a:t>
            </a:r>
          </a:p>
          <a:p>
            <a:r>
              <a:rPr lang="en-US" dirty="0">
                <a:effectLst/>
                <a:latin typeface="Times" pitchFamily="2" charset="0"/>
              </a:rPr>
              <a:t>respiratory failure: intubation rate in an experienced unit. Respir Care.</a:t>
            </a:r>
          </a:p>
          <a:p>
            <a:r>
              <a:rPr lang="en-US" dirty="0">
                <a:effectLst/>
                <a:latin typeface="Times" pitchFamily="2" charset="0"/>
              </a:rPr>
              <a:t>2013 Dec;58(12):2045</a:t>
            </a:r>
            <a:r>
              <a:rPr lang="en-US" dirty="0">
                <a:effectLst/>
                <a:latin typeface="Helvetica" pitchFamily="2" charset="0"/>
              </a:rPr>
              <a:t>–</a:t>
            </a:r>
            <a:r>
              <a:rPr lang="en-US" dirty="0">
                <a:effectLst/>
                <a:latin typeface="Times" pitchFamily="2" charset="0"/>
              </a:rPr>
              <a:t>52.</a:t>
            </a:r>
          </a:p>
          <a:p>
            <a:r>
              <a:rPr lang="en-US" dirty="0">
                <a:effectLst/>
                <a:latin typeface="Times" pitchFamily="2" charset="0"/>
              </a:rPr>
              <a:t>https://</a:t>
            </a:r>
            <a:r>
              <a:rPr lang="en-US" dirty="0" err="1">
                <a:effectLst/>
                <a:latin typeface="Times" pitchFamily="2" charset="0"/>
              </a:rPr>
              <a:t>pubmed.ncbi.nlm.nih.gov</a:t>
            </a:r>
            <a:r>
              <a:rPr lang="en-US" dirty="0">
                <a:effectLst/>
                <a:latin typeface="Times" pitchFamily="2" charset="0"/>
              </a:rPr>
              <a:t>/23737546/ </a:t>
            </a:r>
          </a:p>
          <a:p>
            <a:endParaRPr lang="en-US" dirty="0"/>
          </a:p>
          <a:p>
            <a:r>
              <a:rPr lang="en-US" dirty="0">
                <a:effectLst/>
                <a:latin typeface="Times" pitchFamily="2" charset="0"/>
              </a:rPr>
              <a:t>[ ] </a:t>
            </a:r>
            <a:r>
              <a:rPr lang="en-US" dirty="0"/>
              <a:t>18 </a:t>
            </a:r>
            <a:r>
              <a:rPr lang="en-US" dirty="0" err="1">
                <a:effectLst/>
                <a:latin typeface="Times" pitchFamily="2" charset="0"/>
              </a:rPr>
              <a:t>Aliberti</a:t>
            </a:r>
            <a:r>
              <a:rPr lang="en-US" dirty="0">
                <a:effectLst/>
                <a:latin typeface="Times" pitchFamily="2" charset="0"/>
              </a:rPr>
              <a:t> S, </a:t>
            </a:r>
            <a:r>
              <a:rPr lang="en-US" dirty="0" err="1">
                <a:effectLst/>
                <a:latin typeface="Times" pitchFamily="2" charset="0"/>
              </a:rPr>
              <a:t>Rosti</a:t>
            </a:r>
            <a:r>
              <a:rPr lang="en-US" dirty="0">
                <a:effectLst/>
                <a:latin typeface="Times" pitchFamily="2" charset="0"/>
              </a:rPr>
              <a:t> VD, </a:t>
            </a:r>
            <a:r>
              <a:rPr lang="en-US" dirty="0" err="1">
                <a:effectLst/>
                <a:latin typeface="Times" pitchFamily="2" charset="0"/>
              </a:rPr>
              <a:t>Travierso</a:t>
            </a:r>
            <a:r>
              <a:rPr lang="en-US" dirty="0">
                <a:effectLst/>
                <a:latin typeface="Times" pitchFamily="2" charset="0"/>
              </a:rPr>
              <a:t> C, Brambilla AM, Piffer F, </a:t>
            </a:r>
            <a:r>
              <a:rPr lang="en-US" dirty="0" err="1">
                <a:effectLst/>
                <a:latin typeface="Times" pitchFamily="2" charset="0"/>
              </a:rPr>
              <a:t>Petrelli</a:t>
            </a:r>
            <a:r>
              <a:rPr lang="en-US" dirty="0">
                <a:effectLst/>
                <a:latin typeface="Times" pitchFamily="2" charset="0"/>
              </a:rPr>
              <a:t> G,</a:t>
            </a:r>
          </a:p>
          <a:p>
            <a:r>
              <a:rPr lang="en-US" dirty="0">
                <a:effectLst/>
                <a:latin typeface="Times" pitchFamily="2" charset="0"/>
              </a:rPr>
              <a:t>et al. A real life evaluation of non invasive ventilation in acute</a:t>
            </a:r>
          </a:p>
          <a:p>
            <a:r>
              <a:rPr lang="en-US" dirty="0">
                <a:effectLst/>
                <a:latin typeface="Times" pitchFamily="2" charset="0"/>
              </a:rPr>
              <a:t>cardiogenic pulmonary edema: a multicenter, perspective, observational</a:t>
            </a:r>
          </a:p>
          <a:p>
            <a:r>
              <a:rPr lang="en-US" dirty="0">
                <a:effectLst/>
                <a:latin typeface="Times" pitchFamily="2" charset="0"/>
              </a:rPr>
              <a:t>study for the ACPE SIMEU study group. BMC </a:t>
            </a:r>
            <a:r>
              <a:rPr lang="en-US" dirty="0" err="1">
                <a:effectLst/>
                <a:latin typeface="Times" pitchFamily="2" charset="0"/>
              </a:rPr>
              <a:t>Emerg</a:t>
            </a:r>
            <a:r>
              <a:rPr lang="en-US" dirty="0">
                <a:effectLst/>
                <a:latin typeface="Times" pitchFamily="2" charset="0"/>
              </a:rPr>
              <a:t> Med</a:t>
            </a:r>
          </a:p>
          <a:p>
            <a:r>
              <a:rPr lang="en-US" dirty="0">
                <a:effectLst/>
                <a:latin typeface="Times" pitchFamily="2" charset="0"/>
              </a:rPr>
              <a:t>[Internet]. 2018 Dec 29 [cited 2021 Feb 24];18:61 Available from:</a:t>
            </a:r>
          </a:p>
          <a:p>
            <a:r>
              <a:rPr lang="en-US" dirty="0">
                <a:solidFill>
                  <a:srgbClr val="0000FF"/>
                </a:solidFill>
                <a:effectLst/>
                <a:latin typeface="Times" pitchFamily="2" charset="0"/>
              </a:rPr>
              <a:t>https://</a:t>
            </a:r>
            <a:r>
              <a:rPr lang="en-US" dirty="0" err="1">
                <a:solidFill>
                  <a:srgbClr val="0000FF"/>
                </a:solidFill>
                <a:effectLst/>
                <a:latin typeface="Times" pitchFamily="2" charset="0"/>
              </a:rPr>
              <a:t>www.ncbi.nlm.nih.gov</a:t>
            </a:r>
            <a:r>
              <a:rPr lang="en-US" dirty="0">
                <a:solidFill>
                  <a:srgbClr val="0000FF"/>
                </a:solidFill>
                <a:effectLst/>
                <a:latin typeface="Times" pitchFamily="2" charset="0"/>
              </a:rPr>
              <a:t>/</a:t>
            </a:r>
            <a:r>
              <a:rPr lang="en-US" dirty="0" err="1">
                <a:solidFill>
                  <a:srgbClr val="0000FF"/>
                </a:solidFill>
                <a:effectLst/>
                <a:latin typeface="Times" pitchFamily="2" charset="0"/>
              </a:rPr>
              <a:t>pmc</a:t>
            </a:r>
            <a:r>
              <a:rPr lang="en-US" dirty="0">
                <a:solidFill>
                  <a:srgbClr val="0000FF"/>
                </a:solidFill>
                <a:effectLst/>
                <a:latin typeface="Times" pitchFamily="2" charset="0"/>
              </a:rPr>
              <a:t>/articles/PMC6310941/</a:t>
            </a:r>
          </a:p>
          <a:p>
            <a:endParaRPr lang="en-US" dirty="0"/>
          </a:p>
          <a:p>
            <a:endParaRPr lang="en-US" dirty="0"/>
          </a:p>
          <a:p>
            <a:r>
              <a:rPr lang="en-US" dirty="0">
                <a:effectLst/>
                <a:latin typeface="Times" pitchFamily="2" charset="0"/>
              </a:rPr>
              <a:t>[REVIEWED ELSEWHERE HERE] </a:t>
            </a:r>
            <a:r>
              <a:rPr lang="en-US" dirty="0"/>
              <a:t>19 </a:t>
            </a:r>
            <a:r>
              <a:rPr lang="en-US" dirty="0" err="1">
                <a:effectLst/>
                <a:latin typeface="Times" pitchFamily="2" charset="0"/>
              </a:rPr>
              <a:t>Konishi</a:t>
            </a:r>
            <a:r>
              <a:rPr lang="en-US" dirty="0">
                <a:effectLst/>
                <a:latin typeface="Times" pitchFamily="2" charset="0"/>
              </a:rPr>
              <a:t> M, Akiyama E, Suzuki H, </a:t>
            </a:r>
            <a:r>
              <a:rPr lang="en-US" dirty="0" err="1">
                <a:effectLst/>
                <a:latin typeface="Times" pitchFamily="2" charset="0"/>
              </a:rPr>
              <a:t>Iwahashi</a:t>
            </a:r>
            <a:r>
              <a:rPr lang="en-US" dirty="0">
                <a:effectLst/>
                <a:latin typeface="Times" pitchFamily="2" charset="0"/>
              </a:rPr>
              <a:t> N, </a:t>
            </a:r>
            <a:r>
              <a:rPr lang="en-US" dirty="0" err="1">
                <a:effectLst/>
                <a:latin typeface="Times" pitchFamily="2" charset="0"/>
              </a:rPr>
              <a:t>Maejima</a:t>
            </a:r>
            <a:r>
              <a:rPr lang="en-US" dirty="0">
                <a:effectLst/>
                <a:latin typeface="Times" pitchFamily="2" charset="0"/>
              </a:rPr>
              <a:t> N,</a:t>
            </a:r>
          </a:p>
          <a:p>
            <a:r>
              <a:rPr lang="en-US" dirty="0">
                <a:effectLst/>
                <a:latin typeface="Times" pitchFamily="2" charset="0"/>
              </a:rPr>
              <a:t>Tsukahara K, et al. Hypercapnia in patients with acute heart failure.</a:t>
            </a:r>
          </a:p>
          <a:p>
            <a:r>
              <a:rPr lang="en-US" dirty="0">
                <a:effectLst/>
                <a:latin typeface="Times" pitchFamily="2" charset="0"/>
              </a:rPr>
              <a:t>ESC Heart Fail. 2015 Mar 1;2(1):12</a:t>
            </a:r>
            <a:r>
              <a:rPr lang="en-US" dirty="0">
                <a:effectLst/>
                <a:latin typeface="Helvetica" pitchFamily="2" charset="0"/>
              </a:rPr>
              <a:t>–</a:t>
            </a:r>
            <a:r>
              <a:rPr lang="en-US" dirty="0">
                <a:effectLst/>
                <a:latin typeface="Times" pitchFamily="2" charset="0"/>
              </a:rPr>
              <a:t>9.</a:t>
            </a:r>
          </a:p>
          <a:p>
            <a:endParaRPr lang="en-US" dirty="0"/>
          </a:p>
          <a:p>
            <a:endParaRPr lang="en-US" dirty="0"/>
          </a:p>
          <a:p>
            <a:r>
              <a:rPr lang="en-US" dirty="0">
                <a:effectLst/>
                <a:latin typeface="Times" pitchFamily="2" charset="0"/>
              </a:rPr>
              <a:t>Our value of 6.0% is most</a:t>
            </a:r>
          </a:p>
          <a:p>
            <a:r>
              <a:rPr lang="en-US" dirty="0">
                <a:effectLst/>
                <a:latin typeface="Times" pitchFamily="2" charset="0"/>
              </a:rPr>
              <a:t>likely an underestimate due to incomplete recording of the</a:t>
            </a:r>
          </a:p>
          <a:p>
            <a:r>
              <a:rPr lang="en-US" dirty="0">
                <a:effectLst/>
                <a:latin typeface="Times" pitchFamily="2" charset="0"/>
              </a:rPr>
              <a:t>diagnosis, a well-recognized issue with detecting sleep disorders</a:t>
            </a:r>
          </a:p>
          <a:p>
            <a:r>
              <a:rPr lang="en-US" dirty="0">
                <a:effectLst/>
                <a:latin typeface="Times" pitchFamily="2" charset="0"/>
              </a:rPr>
              <a:t>using medical records.</a:t>
            </a:r>
            <a:r>
              <a:rPr lang="en-US" dirty="0">
                <a:solidFill>
                  <a:srgbClr val="0000FF"/>
                </a:solidFill>
                <a:effectLst/>
                <a:latin typeface="Times" pitchFamily="2" charset="0"/>
              </a:rPr>
              <a:t>22</a:t>
            </a:r>
          </a:p>
          <a:p>
            <a:endParaRPr lang="en-US" dirty="0">
              <a:solidFill>
                <a:srgbClr val="0000FF"/>
              </a:solidFill>
              <a:effectLst/>
              <a:latin typeface="Times" pitchFamily="2" charset="0"/>
            </a:endParaRPr>
          </a:p>
          <a:p>
            <a:r>
              <a:rPr lang="en-US" dirty="0">
                <a:effectLst/>
                <a:latin typeface="Times" pitchFamily="2" charset="0"/>
              </a:rPr>
              <a:t>[]  </a:t>
            </a:r>
            <a:r>
              <a:rPr lang="en-US" dirty="0">
                <a:solidFill>
                  <a:srgbClr val="0000FF"/>
                </a:solidFill>
                <a:effectLst/>
                <a:latin typeface="Times" pitchFamily="2" charset="0"/>
              </a:rPr>
              <a:t>22</a:t>
            </a:r>
          </a:p>
          <a:p>
            <a:r>
              <a:rPr lang="en-US" dirty="0">
                <a:effectLst/>
                <a:latin typeface="Times" pitchFamily="2" charset="0"/>
              </a:rPr>
              <a:t>McIsaac DI, Gershon A, </a:t>
            </a:r>
            <a:r>
              <a:rPr lang="en-US" dirty="0" err="1">
                <a:effectLst/>
                <a:latin typeface="Times" pitchFamily="2" charset="0"/>
              </a:rPr>
              <a:t>Wijeysundera</a:t>
            </a:r>
            <a:r>
              <a:rPr lang="en-US" dirty="0">
                <a:effectLst/>
                <a:latin typeface="Times" pitchFamily="2" charset="0"/>
              </a:rPr>
              <a:t> D, Bryson GL, </a:t>
            </a:r>
            <a:r>
              <a:rPr lang="en-US" dirty="0" err="1">
                <a:effectLst/>
                <a:latin typeface="Times" pitchFamily="2" charset="0"/>
              </a:rPr>
              <a:t>Badner</a:t>
            </a:r>
            <a:r>
              <a:rPr lang="en-US" dirty="0">
                <a:effectLst/>
                <a:latin typeface="Times" pitchFamily="2" charset="0"/>
              </a:rPr>
              <a:t> N, van</a:t>
            </a:r>
          </a:p>
          <a:p>
            <a:r>
              <a:rPr lang="en-US" dirty="0" err="1">
                <a:effectLst/>
                <a:latin typeface="Times" pitchFamily="2" charset="0"/>
              </a:rPr>
              <a:t>Walraven</a:t>
            </a:r>
            <a:r>
              <a:rPr lang="en-US" dirty="0">
                <a:effectLst/>
                <a:latin typeface="Times" pitchFamily="2" charset="0"/>
              </a:rPr>
              <a:t> C. Identifying obstructive sleep apnea in administrative</a:t>
            </a:r>
          </a:p>
          <a:p>
            <a:r>
              <a:rPr lang="en-US" dirty="0">
                <a:effectLst/>
                <a:latin typeface="Times" pitchFamily="2" charset="0"/>
              </a:rPr>
              <a:t>data: a study of diagnostic accuracy. Anesthesiology. 2015 Aug;123(2):</a:t>
            </a:r>
          </a:p>
          <a:p>
            <a:r>
              <a:rPr lang="en-US" dirty="0">
                <a:effectLst/>
                <a:latin typeface="Times" pitchFamily="2" charset="0"/>
              </a:rPr>
              <a:t>253</a:t>
            </a:r>
            <a:r>
              <a:rPr lang="en-US" dirty="0">
                <a:effectLst/>
                <a:latin typeface="Helvetica" pitchFamily="2" charset="0"/>
              </a:rPr>
              <a:t>–</a:t>
            </a:r>
            <a:r>
              <a:rPr lang="en-US" dirty="0">
                <a:effectLst/>
                <a:latin typeface="Times" pitchFamily="2" charset="0"/>
              </a:rPr>
              <a:t>63.</a:t>
            </a:r>
            <a:endParaRPr lang="en-US" dirty="0">
              <a:solidFill>
                <a:srgbClr val="0000FF"/>
              </a:solidFill>
              <a:effectLst/>
              <a:latin typeface="Times" pitchFamily="2" charset="0"/>
            </a:endParaRPr>
          </a:p>
          <a:p>
            <a:endParaRPr lang="en-US" dirty="0">
              <a:solidFill>
                <a:srgbClr val="0000FF"/>
              </a:solidFill>
              <a:effectLst/>
              <a:latin typeface="Times" pitchFamily="2" charset="0"/>
            </a:endParaRPr>
          </a:p>
          <a:p>
            <a:r>
              <a:rPr lang="en-US" dirty="0">
                <a:solidFill>
                  <a:srgbClr val="0000FF"/>
                </a:solidFill>
                <a:effectLst/>
                <a:latin typeface="Times" pitchFamily="2" charset="0"/>
              </a:rPr>
              <a:t>Implication </a:t>
            </a:r>
            <a:r>
              <a:rPr lang="en-US" dirty="0">
                <a:effectLst/>
                <a:latin typeface="Times" pitchFamily="2" charset="0"/>
              </a:rPr>
              <a:t>Future studies performed on patients who survive</a:t>
            </a:r>
          </a:p>
          <a:p>
            <a:r>
              <a:rPr lang="en-US" dirty="0">
                <a:effectLst/>
                <a:latin typeface="Times" pitchFamily="2" charset="0"/>
              </a:rPr>
              <a:t>an episode of HRF should also consider the potential</a:t>
            </a:r>
          </a:p>
          <a:p>
            <a:r>
              <a:rPr lang="en-US" dirty="0">
                <a:effectLst/>
                <a:latin typeface="Times" pitchFamily="2" charset="0"/>
              </a:rPr>
              <a:t>selection bias resulting from overrepresentation of patients</a:t>
            </a:r>
          </a:p>
          <a:p>
            <a:r>
              <a:rPr lang="en-US" dirty="0">
                <a:effectLst/>
                <a:latin typeface="Times" pitchFamily="2" charset="0"/>
              </a:rPr>
              <a:t>with chronic cardiopulmonary disease and underrepresentation</a:t>
            </a:r>
          </a:p>
          <a:p>
            <a:r>
              <a:rPr lang="en-US" dirty="0">
                <a:effectLst/>
                <a:latin typeface="Times" pitchFamily="2" charset="0"/>
              </a:rPr>
              <a:t>of neuromuscular conditions.</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6</a:t>
            </a:fld>
            <a:endParaRPr lang="en-US"/>
          </a:p>
        </p:txBody>
      </p:sp>
    </p:spTree>
    <p:extLst>
      <p:ext uri="{BB962C8B-B14F-4D97-AF65-F5344CB8AC3E}">
        <p14:creationId xmlns:p14="http://schemas.microsoft.com/office/powerpoint/2010/main" val="210841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7</a:t>
            </a:fld>
            <a:endParaRPr lang="en-US"/>
          </a:p>
        </p:txBody>
      </p:sp>
    </p:spTree>
    <p:extLst>
      <p:ext uri="{BB962C8B-B14F-4D97-AF65-F5344CB8AC3E}">
        <p14:creationId xmlns:p14="http://schemas.microsoft.com/office/powerpoint/2010/main" val="210017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doi.org</a:t>
            </a:r>
            <a:r>
              <a:rPr lang="en-US" dirty="0"/>
              <a:t>/10.1080/15412555.2021.1990240</a:t>
            </a:r>
          </a:p>
          <a:p>
            <a:endParaRPr lang="en-US" dirty="0"/>
          </a:p>
          <a:p>
            <a:endParaRPr lang="en-US" dirty="0"/>
          </a:p>
          <a:p>
            <a:r>
              <a:rPr lang="en-US" sz="1200" kern="1200" dirty="0">
                <a:solidFill>
                  <a:schemeClr val="tx1"/>
                </a:solidFill>
                <a:effectLst/>
                <a:latin typeface="+mn-lt"/>
                <a:ea typeface="+mn-ea"/>
                <a:cs typeface="+mn-cs"/>
              </a:rPr>
              <a:t>At least 35% of patients in</a:t>
            </a:r>
          </a:p>
          <a:p>
            <a:r>
              <a:rPr lang="en-US" sz="1200" kern="1200" dirty="0">
                <a:solidFill>
                  <a:schemeClr val="tx1"/>
                </a:solidFill>
                <a:effectLst/>
                <a:latin typeface="+mn-lt"/>
                <a:ea typeface="+mn-ea"/>
                <a:cs typeface="+mn-cs"/>
              </a:rPr>
              <a:t>our cohort had overlapping chronic diseases that likely</a:t>
            </a:r>
          </a:p>
          <a:p>
            <a:r>
              <a:rPr lang="en-US" sz="1200" kern="1200" dirty="0">
                <a:solidFill>
                  <a:schemeClr val="tx1"/>
                </a:solidFill>
                <a:effectLst/>
                <a:latin typeface="+mn-lt"/>
                <a:ea typeface="+mn-ea"/>
                <a:cs typeface="+mn-cs"/>
              </a:rPr>
              <a:t>contributed to their hypercapnia</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8</a:t>
            </a:fld>
            <a:endParaRPr lang="en-US"/>
          </a:p>
        </p:txBody>
      </p:sp>
    </p:spTree>
    <p:extLst>
      <p:ext uri="{BB962C8B-B14F-4D97-AF65-F5344CB8AC3E}">
        <p14:creationId xmlns:p14="http://schemas.microsoft.com/office/powerpoint/2010/main" val="217536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In terms of prediction of mortality:</a:t>
            </a:r>
          </a:p>
          <a:p>
            <a:endParaRPr lang="en-US" dirty="0">
              <a:effectLst/>
              <a:latin typeface="Times" pitchFamily="2" charset="0"/>
            </a:endParaRPr>
          </a:p>
          <a:p>
            <a:r>
              <a:rPr lang="en-US" dirty="0">
                <a:effectLst/>
                <a:latin typeface="Times" pitchFamily="2" charset="0"/>
              </a:rPr>
              <a:t>The 1-year mortality rates of the hypercapnic patients with CHD or COPD were similar (28.4% and 24.6%, respectively), which were non-signi</a:t>
            </a:r>
            <a:r>
              <a:rPr lang="en-US" dirty="0">
                <a:effectLst/>
                <a:latin typeface="Helvetica" pitchFamily="2" charset="0"/>
              </a:rPr>
              <a:t>fi</a:t>
            </a:r>
            <a:r>
              <a:rPr lang="en-US" dirty="0">
                <a:effectLst/>
                <a:latin typeface="Times" pitchFamily="2" charset="0"/>
              </a:rPr>
              <a:t>cantly higher rates than in the normocapnic\ controls (14.5%). Interestingly, the in-hospital mortality was signi</a:t>
            </a:r>
            <a:r>
              <a:rPr lang="en-US" dirty="0">
                <a:effectLst/>
                <a:latin typeface="Helvetica" pitchFamily="2" charset="0"/>
              </a:rPr>
              <a:t>fi</a:t>
            </a:r>
            <a:r>
              <a:rPr lang="en-US" dirty="0">
                <a:effectLst/>
                <a:latin typeface="Times" pitchFamily="2" charset="0"/>
              </a:rPr>
              <a:t>cantly higher for the hypercapnic CHD patients than the hypercapnic COPD patients, at 19.4% and 7.5%, respectively.</a:t>
            </a:r>
          </a:p>
          <a:p>
            <a:endParaRPr lang="en-US" dirty="0"/>
          </a:p>
          <a:p>
            <a:endParaRPr lang="en-US" dirty="0"/>
          </a:p>
          <a:p>
            <a:r>
              <a:rPr lang="en-US" dirty="0">
                <a:effectLst/>
                <a:latin typeface="Times" pitchFamily="2" charset="0"/>
              </a:rPr>
              <a:t>Patients with untreated OHS have a signi</a:t>
            </a:r>
            <a:r>
              <a:rPr lang="en-US" dirty="0">
                <a:effectLst/>
                <a:latin typeface="Helvetica" pitchFamily="2" charset="0"/>
              </a:rPr>
              <a:t>fi</a:t>
            </a:r>
            <a:r>
              <a:rPr lang="en-US" dirty="0">
                <a:effectLst/>
                <a:latin typeface="Times" pitchFamily="2" charset="0"/>
              </a:rPr>
              <a:t>cantly</a:t>
            </a:r>
          </a:p>
          <a:p>
            <a:r>
              <a:rPr lang="en-US" dirty="0">
                <a:effectLst/>
                <a:latin typeface="Times" pitchFamily="2" charset="0"/>
              </a:rPr>
              <a:t>higher risk </a:t>
            </a:r>
            <a:r>
              <a:rPr lang="en-US" dirty="0" err="1">
                <a:effectLst/>
                <a:latin typeface="Times" pitchFamily="2" charset="0"/>
              </a:rPr>
              <a:t>ofmortality</a:t>
            </a:r>
            <a:r>
              <a:rPr lang="en-US" dirty="0">
                <a:effectLst/>
                <a:latin typeface="Times" pitchFamily="2" charset="0"/>
              </a:rPr>
              <a:t>, as shown in a retrospective study that</a:t>
            </a:r>
          </a:p>
          <a:p>
            <a:r>
              <a:rPr lang="en-US" dirty="0">
                <a:effectLst/>
                <a:latin typeface="Times" pitchFamily="2" charset="0"/>
              </a:rPr>
              <a:t>reported that 7 out of 15 OHS patients (46%) who refused</a:t>
            </a:r>
          </a:p>
          <a:p>
            <a:r>
              <a:rPr lang="en-US" dirty="0">
                <a:effectLst/>
                <a:latin typeface="Times" pitchFamily="2" charset="0"/>
              </a:rPr>
              <a:t>long-term NIV died during the mean 50-month follow-up</a:t>
            </a:r>
          </a:p>
          <a:p>
            <a:r>
              <a:rPr lang="en-US" dirty="0">
                <a:effectLst/>
                <a:latin typeface="Times" pitchFamily="2" charset="0"/>
              </a:rPr>
              <a:t>period.</a:t>
            </a:r>
            <a:r>
              <a:rPr lang="en-US" dirty="0">
                <a:solidFill>
                  <a:srgbClr val="000085"/>
                </a:solidFill>
                <a:effectLst/>
                <a:latin typeface="Times" pitchFamily="2" charset="0"/>
              </a:rPr>
              <a:t>19 </a:t>
            </a:r>
            <a:r>
              <a:rPr lang="en-US" dirty="0">
                <a:effectLst/>
                <a:latin typeface="Times" pitchFamily="2" charset="0"/>
              </a:rPr>
              <a:t>Additionally, a prospective study by </a:t>
            </a:r>
            <a:r>
              <a:rPr lang="en-US" dirty="0" err="1">
                <a:effectLst/>
                <a:latin typeface="Times" pitchFamily="2" charset="0"/>
              </a:rPr>
              <a:t>Nowbar</a:t>
            </a:r>
            <a:r>
              <a:rPr lang="en-US" dirty="0">
                <a:effectLst/>
                <a:latin typeface="Times" pitchFamily="2" charset="0"/>
              </a:rPr>
              <a:t> and</a:t>
            </a:r>
          </a:p>
          <a:p>
            <a:r>
              <a:rPr lang="en-US" dirty="0">
                <a:effectLst/>
                <a:latin typeface="Times" pitchFamily="2" charset="0"/>
              </a:rPr>
              <a:t>colleagues</a:t>
            </a:r>
            <a:r>
              <a:rPr lang="en-US" dirty="0">
                <a:solidFill>
                  <a:srgbClr val="000085"/>
                </a:solidFill>
                <a:effectLst/>
                <a:latin typeface="Times" pitchFamily="2" charset="0"/>
              </a:rPr>
              <a:t>20 </a:t>
            </a:r>
            <a:r>
              <a:rPr lang="en-US" dirty="0">
                <a:effectLst/>
                <a:latin typeface="Times" pitchFamily="2" charset="0"/>
              </a:rPr>
              <a:t>explored the 18-month mortality rate of patients</a:t>
            </a:r>
          </a:p>
          <a:p>
            <a:r>
              <a:rPr lang="en-US" dirty="0">
                <a:effectLst/>
                <a:latin typeface="Times" pitchFamily="2" charset="0"/>
              </a:rPr>
              <a:t>with severe obesity and OHS (with daytime hypercapnia)</a:t>
            </a:r>
          </a:p>
          <a:p>
            <a:r>
              <a:rPr lang="en-US" dirty="0">
                <a:effectLst/>
                <a:latin typeface="Times" pitchFamily="2" charset="0"/>
              </a:rPr>
              <a:t>(n=47) after hospital discharge, only six (13%) of whom</a:t>
            </a:r>
          </a:p>
          <a:p>
            <a:r>
              <a:rPr lang="en-US" dirty="0">
                <a:effectLst/>
                <a:latin typeface="Times" pitchFamily="2" charset="0"/>
              </a:rPr>
              <a:t>were treated for OHS by </a:t>
            </a:r>
            <a:r>
              <a:rPr lang="en-US" dirty="0" err="1">
                <a:effectLst/>
                <a:latin typeface="Times" pitchFamily="2" charset="0"/>
              </a:rPr>
              <a:t>NIVafter</a:t>
            </a:r>
            <a:r>
              <a:rPr lang="en-US" dirty="0">
                <a:effectLst/>
                <a:latin typeface="Times" pitchFamily="2" charset="0"/>
              </a:rPr>
              <a:t> hospital discharge. They</a:t>
            </a:r>
          </a:p>
          <a:p>
            <a:r>
              <a:rPr lang="en-US" dirty="0">
                <a:effectLst/>
                <a:latin typeface="Times" pitchFamily="2" charset="0"/>
              </a:rPr>
              <a:t>found that the overall group of 47 had a signi</a:t>
            </a:r>
            <a:r>
              <a:rPr lang="en-US" dirty="0">
                <a:effectLst/>
                <a:latin typeface="Helvetica" pitchFamily="2" charset="0"/>
              </a:rPr>
              <a:t>fi</a:t>
            </a:r>
            <a:r>
              <a:rPr lang="en-US" dirty="0">
                <a:effectLst/>
                <a:latin typeface="Times" pitchFamily="2" charset="0"/>
              </a:rPr>
              <a:t>cantly higher</a:t>
            </a:r>
          </a:p>
          <a:p>
            <a:r>
              <a:rPr lang="en-US" dirty="0">
                <a:effectLst/>
                <a:latin typeface="Times" pitchFamily="2" charset="0"/>
              </a:rPr>
              <a:t>mortality rate (23%) than the control patients (n=103) with</a:t>
            </a:r>
          </a:p>
          <a:p>
            <a:r>
              <a:rPr lang="en-US" dirty="0">
                <a:effectLst/>
                <a:latin typeface="Times" pitchFamily="2" charset="0"/>
              </a:rPr>
              <a:t>severe obesity alone (9%), who were well-matched for BMI,</a:t>
            </a:r>
          </a:p>
          <a:p>
            <a:r>
              <a:rPr lang="en-US" dirty="0">
                <a:effectLst/>
                <a:latin typeface="Times" pitchFamily="2" charset="0"/>
              </a:rPr>
              <a:t>age, and a number of comorbidities. The situation is quite different if the patients are treated</a:t>
            </a:r>
          </a:p>
          <a:p>
            <a:r>
              <a:rPr lang="en-US" dirty="0">
                <a:effectLst/>
                <a:latin typeface="Times" pitchFamily="2" charset="0"/>
              </a:rPr>
              <a:t>with NIV at home. Budweiser and colleagues</a:t>
            </a:r>
            <a:r>
              <a:rPr lang="en-US" dirty="0">
                <a:solidFill>
                  <a:srgbClr val="000085"/>
                </a:solidFill>
                <a:effectLst/>
                <a:latin typeface="Times" pitchFamily="2" charset="0"/>
              </a:rPr>
              <a:t>21 </a:t>
            </a:r>
            <a:r>
              <a:rPr lang="en-US" dirty="0">
                <a:effectLst/>
                <a:latin typeface="Times" pitchFamily="2" charset="0"/>
              </a:rPr>
              <a:t>conducted</a:t>
            </a:r>
          </a:p>
          <a:p>
            <a:r>
              <a:rPr lang="en-US" dirty="0">
                <a:effectLst/>
                <a:latin typeface="Times" pitchFamily="2" charset="0"/>
              </a:rPr>
              <a:t>a retrospective analysis of 126 OHS patients. Their 1, 2</a:t>
            </a:r>
          </a:p>
          <a:p>
            <a:r>
              <a:rPr lang="en-US" dirty="0">
                <a:effectLst/>
                <a:latin typeface="Times" pitchFamily="2" charset="0"/>
              </a:rPr>
              <a:t>and 5-year mortality rates were 3%, 8%, and 30%, respectively.</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9</a:t>
            </a:fld>
            <a:endParaRPr lang="en-US"/>
          </a:p>
        </p:txBody>
      </p:sp>
    </p:spTree>
    <p:extLst>
      <p:ext uri="{BB962C8B-B14F-4D97-AF65-F5344CB8AC3E}">
        <p14:creationId xmlns:p14="http://schemas.microsoft.com/office/powerpoint/2010/main" val="32640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455B-83A4-8D1B-74F4-2FE5D194B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8E219-49BB-23EE-43CB-FC5942FE8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2D2D2-35F3-302F-1A21-A30156EBE951}"/>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05D562C3-EDC9-E16A-76FF-3A5A17FB2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9703F-1865-C40A-D137-3EF7B70830E8}"/>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78203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6C3F-05A1-3FEE-C0B7-B1E582CB3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52C33B-B72C-D9C1-1665-EA4CB200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F6E8A-8736-418A-DCE9-6AC36C981BA7}"/>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919B44A2-03EE-8060-E7A7-D366928F4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2B59-6FDA-965D-6664-0882EC121F6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4446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D0B3C-D8F7-E507-23AC-DB349F9A0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1BAF-BBF5-7A43-2020-1E7302DD0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8F8CD-0274-4DA2-BFCB-ACC01EC6727F}"/>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960F3D51-DF0F-419A-2219-33602B189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75B1B-4B6B-5D92-0A9B-7E97DD2916A2}"/>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18647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C9-C9A0-7014-AA5A-7B459A99C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E41B9-7252-371F-A1AC-B3BFE0E0F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4BDBF-B077-2E22-A870-0FA5A521727A}"/>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57FAAB42-3FAE-B258-A34C-98ABCAFDA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240D2-5812-66DD-B46A-2C3E5C0859C9}"/>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52055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8A0-49FC-6A6F-AFA1-C9F8B7E08D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3022E8-452A-8E22-6CC9-AE9935F0F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EFCAB-CA28-5BED-CBA8-40AE61BEC86F}"/>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14FD8534-1F7C-8AF2-2C96-3A187F393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C2067-4FEC-4395-E657-F6038AB2DE07}"/>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0224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69A2-5B5C-991A-D2B1-E61D5EDCD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FD303-39C3-6920-9B99-EC7CABF46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3A1E12-379A-D0C2-3135-B0DCD302D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302DE-D499-3586-BA6F-8535449F9D6C}"/>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6" name="Footer Placeholder 5">
            <a:extLst>
              <a:ext uri="{FF2B5EF4-FFF2-40B4-BE49-F238E27FC236}">
                <a16:creationId xmlns:a16="http://schemas.microsoft.com/office/drawing/2014/main" id="{A68CFD74-52CF-45DD-5FB4-5B382216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582D-5C6B-E057-0360-305D7D30A57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4304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1325-64D6-AFB0-B4B8-9ACE97E6E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A874D-35A3-AC74-7B90-358CFA49A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AF18E-5C69-92A9-C3C1-C5877A2772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1ACE0-57DC-C3CA-6DFF-3C4D63E3E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812F-EA53-7343-A35C-D9404A718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BDA64-5B05-8031-13B4-ECA59770949E}"/>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8" name="Footer Placeholder 7">
            <a:extLst>
              <a:ext uri="{FF2B5EF4-FFF2-40B4-BE49-F238E27FC236}">
                <a16:creationId xmlns:a16="http://schemas.microsoft.com/office/drawing/2014/main" id="{E5F5C04B-997D-A9C3-DBD5-B190BEAC49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4DC5DF-A68D-0B01-62C8-B57AA57AC6CB}"/>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2665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50CA-54CE-1B1F-F01C-D1FBAA55C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951DB-0F3C-ADCE-4B00-33896EA04653}"/>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4" name="Footer Placeholder 3">
            <a:extLst>
              <a:ext uri="{FF2B5EF4-FFF2-40B4-BE49-F238E27FC236}">
                <a16:creationId xmlns:a16="http://schemas.microsoft.com/office/drawing/2014/main" id="{FDCDA000-156C-741A-6BF4-FC2E7890C3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ACB7C-32C9-E4A7-9CB6-5C83DD66659E}"/>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5129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4FCB-B38F-24BC-97C8-1386AA204EE3}"/>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3" name="Footer Placeholder 2">
            <a:extLst>
              <a:ext uri="{FF2B5EF4-FFF2-40B4-BE49-F238E27FC236}">
                <a16:creationId xmlns:a16="http://schemas.microsoft.com/office/drawing/2014/main" id="{3793356E-44DE-B273-A453-F0541D1D25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7B24D-2D7D-0B75-C9B2-F7D0C752370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31963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05DA-02F1-56E0-3765-9E6AAEFE6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A5489-B469-3C6F-F0FE-F620ECFA0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59351-C914-93D3-828E-F102C0A56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17166-D5D8-30C1-173E-B088F68B2C13}"/>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6" name="Footer Placeholder 5">
            <a:extLst>
              <a:ext uri="{FF2B5EF4-FFF2-40B4-BE49-F238E27FC236}">
                <a16:creationId xmlns:a16="http://schemas.microsoft.com/office/drawing/2014/main" id="{8E62B3C2-D399-8826-D515-679A16C5C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267BE-C9FE-DC92-6BC4-5EC2FE13ECB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309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A4C1-7A5E-D4CA-2164-E2441BDD5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5E592F-952F-2A71-6EB7-19DC9969B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B8A356-444B-9198-BB05-6A3596578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CF5D4-DF86-A764-5D66-08E8173498AA}"/>
              </a:ext>
            </a:extLst>
          </p:cNvPr>
          <p:cNvSpPr>
            <a:spLocks noGrp="1"/>
          </p:cNvSpPr>
          <p:nvPr>
            <p:ph type="dt" sz="half" idx="10"/>
          </p:nvPr>
        </p:nvSpPr>
        <p:spPr/>
        <p:txBody>
          <a:bodyPr/>
          <a:lstStyle/>
          <a:p>
            <a:fld id="{F7CA39B4-E34A-224C-A654-63E8482A8140}" type="datetimeFigureOut">
              <a:rPr lang="en-US" smtClean="0"/>
              <a:t>10/19/22</a:t>
            </a:fld>
            <a:endParaRPr lang="en-US"/>
          </a:p>
        </p:txBody>
      </p:sp>
      <p:sp>
        <p:nvSpPr>
          <p:cNvPr id="6" name="Footer Placeholder 5">
            <a:extLst>
              <a:ext uri="{FF2B5EF4-FFF2-40B4-BE49-F238E27FC236}">
                <a16:creationId xmlns:a16="http://schemas.microsoft.com/office/drawing/2014/main" id="{AF4C184A-2123-57F9-AEA8-3EDAF8F33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443E0-FB33-78AE-D854-89F90BC35261}"/>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9881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C4617-2F5C-F21A-2758-8960A81A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8E2BE6-F10A-9784-048E-16DC87346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DCB2E-D224-B05A-9985-4DC7EF8E0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39B4-E34A-224C-A654-63E8482A8140}" type="datetimeFigureOut">
              <a:rPr lang="en-US" smtClean="0"/>
              <a:t>10/19/22</a:t>
            </a:fld>
            <a:endParaRPr lang="en-US"/>
          </a:p>
        </p:txBody>
      </p:sp>
      <p:sp>
        <p:nvSpPr>
          <p:cNvPr id="5" name="Footer Placeholder 4">
            <a:extLst>
              <a:ext uri="{FF2B5EF4-FFF2-40B4-BE49-F238E27FC236}">
                <a16:creationId xmlns:a16="http://schemas.microsoft.com/office/drawing/2014/main" id="{4F32B8A7-B08B-686A-D635-EAEA5555E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4A7A0-2047-7CD4-9668-6AAAABE54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C7A3E-BEC0-C545-A185-9C8C3355D9D8}" type="slidenum">
              <a:rPr lang="en-US" smtClean="0"/>
              <a:t>‹#›</a:t>
            </a:fld>
            <a:endParaRPr lang="en-US"/>
          </a:p>
        </p:txBody>
      </p:sp>
    </p:spTree>
    <p:extLst>
      <p:ext uri="{BB962C8B-B14F-4D97-AF65-F5344CB8AC3E}">
        <p14:creationId xmlns:p14="http://schemas.microsoft.com/office/powerpoint/2010/main" val="37863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B85514-F6D8-1E55-C8B5-E7A9EE5D114C}"/>
              </a:ext>
            </a:extLst>
          </p:cNvPr>
          <p:cNvSpPr>
            <a:spLocks noGrp="1"/>
          </p:cNvSpPr>
          <p:nvPr>
            <p:ph type="ctrTitle"/>
          </p:nvPr>
        </p:nvSpPr>
        <p:spPr>
          <a:xfrm>
            <a:off x="477981" y="1122363"/>
            <a:ext cx="4023360" cy="3204134"/>
          </a:xfrm>
        </p:spPr>
        <p:txBody>
          <a:bodyPr anchor="b">
            <a:normAutofit/>
          </a:bodyPr>
          <a:lstStyle/>
          <a:p>
            <a:pPr algn="l"/>
            <a:r>
              <a:rPr lang="en-US" sz="3400" dirty="0"/>
              <a:t>Hypercapnia and Sleep-Disordered Breathing: Research(es) In Progress</a:t>
            </a:r>
          </a:p>
        </p:txBody>
      </p:sp>
      <p:sp>
        <p:nvSpPr>
          <p:cNvPr id="3" name="Subtitle 2">
            <a:extLst>
              <a:ext uri="{FF2B5EF4-FFF2-40B4-BE49-F238E27FC236}">
                <a16:creationId xmlns:a16="http://schemas.microsoft.com/office/drawing/2014/main" id="{B1D32C3E-C391-2799-8280-D594917E768D}"/>
              </a:ext>
            </a:extLst>
          </p:cNvPr>
          <p:cNvSpPr>
            <a:spLocks noGrp="1"/>
          </p:cNvSpPr>
          <p:nvPr>
            <p:ph type="subTitle" idx="1"/>
          </p:nvPr>
        </p:nvSpPr>
        <p:spPr>
          <a:xfrm>
            <a:off x="477981" y="4872922"/>
            <a:ext cx="3933306" cy="1208141"/>
          </a:xfrm>
        </p:spPr>
        <p:txBody>
          <a:bodyPr>
            <a:normAutofit/>
          </a:bodyPr>
          <a:lstStyle/>
          <a:p>
            <a:pPr algn="l"/>
            <a:r>
              <a:rPr lang="en-US" sz="2000" dirty="0"/>
              <a:t>Brian Locke MD </a:t>
            </a:r>
          </a:p>
          <a:p>
            <a:pPr algn="l"/>
            <a:r>
              <a:rPr lang="en-US" sz="2000" dirty="0"/>
              <a:t>PCCM Fellow; T32; MSCI, etc.</a:t>
            </a:r>
          </a:p>
          <a:p>
            <a:pPr algn="l"/>
            <a:r>
              <a:rPr lang="en-US" sz="2000" dirty="0"/>
              <a:t>RIP 10/20/22</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Fig. 1.">
            <a:extLst>
              <a:ext uri="{FF2B5EF4-FFF2-40B4-BE49-F238E27FC236}">
                <a16:creationId xmlns:a16="http://schemas.microsoft.com/office/drawing/2014/main" id="{AD043A3B-9239-1427-0A68-6EB203331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613" y="114260"/>
            <a:ext cx="5979801" cy="662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9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0C9794-E905-A5FC-11B8-DB2E1B0452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5" r="7703"/>
          <a:stretch/>
        </p:blipFill>
        <p:spPr>
          <a:xfrm>
            <a:off x="3481136" y="3975841"/>
            <a:ext cx="4840659" cy="1212814"/>
          </a:xfrm>
          <a:prstGeom prst="rect">
            <a:avLst/>
          </a:prstGeom>
        </p:spPr>
      </p:pic>
      <p:pic>
        <p:nvPicPr>
          <p:cNvPr id="5" name="Picture 4">
            <a:extLst>
              <a:ext uri="{FF2B5EF4-FFF2-40B4-BE49-F238E27FC236}">
                <a16:creationId xmlns:a16="http://schemas.microsoft.com/office/drawing/2014/main" id="{05880EE1-8A92-7C6F-76F5-D57061F1C2C9}"/>
              </a:ext>
            </a:extLst>
          </p:cNvPr>
          <p:cNvPicPr>
            <a:picLocks noChangeAspect="1"/>
          </p:cNvPicPr>
          <p:nvPr/>
        </p:nvPicPr>
        <p:blipFill>
          <a:blip r:embed="rId4"/>
          <a:stretch>
            <a:fillRect/>
          </a:stretch>
        </p:blipFill>
        <p:spPr>
          <a:xfrm>
            <a:off x="39933" y="891599"/>
            <a:ext cx="4206918" cy="1555396"/>
          </a:xfrm>
          <a:prstGeom prst="rect">
            <a:avLst/>
          </a:prstGeom>
        </p:spPr>
      </p:pic>
      <p:sp>
        <p:nvSpPr>
          <p:cNvPr id="8" name="Content Placeholder 2">
            <a:extLst>
              <a:ext uri="{FF2B5EF4-FFF2-40B4-BE49-F238E27FC236}">
                <a16:creationId xmlns:a16="http://schemas.microsoft.com/office/drawing/2014/main" id="{AAE9508F-FBB0-D20A-FB90-D17333736B19}"/>
              </a:ext>
            </a:extLst>
          </p:cNvPr>
          <p:cNvSpPr>
            <a:spLocks noGrp="1"/>
          </p:cNvSpPr>
          <p:nvPr>
            <p:ph idx="1"/>
          </p:nvPr>
        </p:nvSpPr>
        <p:spPr>
          <a:xfrm>
            <a:off x="838201" y="4729511"/>
            <a:ext cx="5257800" cy="2061262"/>
          </a:xfrm>
        </p:spPr>
        <p:txBody>
          <a:bodyPr>
            <a:normAutofit/>
          </a:bodyPr>
          <a:lstStyle/>
          <a:p>
            <a:pPr marL="0" indent="0">
              <a:buNone/>
            </a:pPr>
            <a:r>
              <a:rPr lang="en-US" dirty="0"/>
              <a:t> </a:t>
            </a:r>
          </a:p>
          <a:p>
            <a:pPr marL="457200" lvl="1" indent="0">
              <a:buNone/>
            </a:pPr>
            <a:endParaRPr lang="en-US" dirty="0"/>
          </a:p>
          <a:p>
            <a:pPr marL="457200" lvl="1" indent="0">
              <a:buNone/>
            </a:pPr>
            <a:endParaRPr lang="en-US" dirty="0"/>
          </a:p>
        </p:txBody>
      </p:sp>
      <p:sp>
        <p:nvSpPr>
          <p:cNvPr id="3" name="Rounded Rectangle 2">
            <a:extLst>
              <a:ext uri="{FF2B5EF4-FFF2-40B4-BE49-F238E27FC236}">
                <a16:creationId xmlns:a16="http://schemas.microsoft.com/office/drawing/2014/main" id="{4CFEECE4-38D1-EC75-8F53-6510E019B7F2}"/>
              </a:ext>
            </a:extLst>
          </p:cNvPr>
          <p:cNvSpPr/>
          <p:nvPr/>
        </p:nvSpPr>
        <p:spPr>
          <a:xfrm>
            <a:off x="0" y="2680079"/>
            <a:ext cx="5127871" cy="1503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(ICU or floor) with one of the following diagnostic codes:</a:t>
            </a:r>
          </a:p>
          <a:p>
            <a:r>
              <a:rPr lang="en-US" sz="1400" dirty="0">
                <a:solidFill>
                  <a:schemeClr val="tx1"/>
                </a:solidFill>
              </a:rPr>
              <a:t>J96.02 (acute hypercapnic respiratory failure)</a:t>
            </a:r>
          </a:p>
          <a:p>
            <a:r>
              <a:rPr lang="en-US" sz="1400" dirty="0">
                <a:solidFill>
                  <a:schemeClr val="tx1"/>
                </a:solidFill>
              </a:rPr>
              <a:t>J96.22 (acute and chronic respiratory failure with hypercapnia)</a:t>
            </a:r>
          </a:p>
          <a:p>
            <a:r>
              <a:rPr lang="en-US" sz="1400" dirty="0">
                <a:solidFill>
                  <a:schemeClr val="tx1"/>
                </a:solidFill>
              </a:rPr>
              <a:t>J96.92 (respiratory failure unspecified with hypercapnia)</a:t>
            </a:r>
          </a:p>
          <a:p>
            <a:r>
              <a:rPr lang="en-US" sz="1400" dirty="0">
                <a:solidFill>
                  <a:schemeClr val="tx1"/>
                </a:solidFill>
              </a:rPr>
              <a:t>J96.12 (chronic respiratory failure with hypercapnia)</a:t>
            </a:r>
          </a:p>
          <a:p>
            <a:r>
              <a:rPr lang="en-US" sz="1400" dirty="0">
                <a:solidFill>
                  <a:schemeClr val="tx1"/>
                </a:solidFill>
              </a:rPr>
              <a:t>E66.2 (morbid obesity with hypoventilation)</a:t>
            </a:r>
          </a:p>
        </p:txBody>
      </p:sp>
      <p:pic>
        <p:nvPicPr>
          <p:cNvPr id="9" name="Picture 8">
            <a:extLst>
              <a:ext uri="{FF2B5EF4-FFF2-40B4-BE49-F238E27FC236}">
                <a16:creationId xmlns:a16="http://schemas.microsoft.com/office/drawing/2014/main" id="{218BC104-3A62-987E-4C1B-F3BC9D5342B4}"/>
              </a:ext>
            </a:extLst>
          </p:cNvPr>
          <p:cNvPicPr>
            <a:picLocks noChangeAspect="1"/>
          </p:cNvPicPr>
          <p:nvPr/>
        </p:nvPicPr>
        <p:blipFill>
          <a:blip r:embed="rId5"/>
          <a:stretch>
            <a:fillRect/>
          </a:stretch>
        </p:blipFill>
        <p:spPr>
          <a:xfrm>
            <a:off x="6794515" y="914892"/>
            <a:ext cx="4260305" cy="1550874"/>
          </a:xfrm>
          <a:prstGeom prst="rect">
            <a:avLst/>
          </a:prstGeom>
        </p:spPr>
      </p:pic>
      <p:sp>
        <p:nvSpPr>
          <p:cNvPr id="14" name="Content Placeholder 2">
            <a:extLst>
              <a:ext uri="{FF2B5EF4-FFF2-40B4-BE49-F238E27FC236}">
                <a16:creationId xmlns:a16="http://schemas.microsoft.com/office/drawing/2014/main" id="{880A21C5-477A-87F5-B12C-E38C2DAF5220}"/>
              </a:ext>
            </a:extLst>
          </p:cNvPr>
          <p:cNvSpPr txBox="1">
            <a:spLocks/>
          </p:cNvSpPr>
          <p:nvPr/>
        </p:nvSpPr>
        <p:spPr>
          <a:xfrm>
            <a:off x="3455255" y="2027849"/>
            <a:ext cx="3973046" cy="673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30d Readmission rate: 23% (2/3 recurrence)</a:t>
            </a:r>
          </a:p>
          <a:p>
            <a:pPr marL="0" indent="0">
              <a:lnSpc>
                <a:spcPct val="100000"/>
              </a:lnSpc>
              <a:buNone/>
            </a:pPr>
            <a:r>
              <a:rPr lang="en-US" sz="1400" dirty="0"/>
              <a:t>~= CHF. &gt; than MI, AECOPD, </a:t>
            </a:r>
            <a:r>
              <a:rPr lang="en-US" sz="1400" dirty="0" err="1"/>
              <a:t>PNa</a:t>
            </a:r>
            <a:endParaRPr lang="en-US" sz="1400" dirty="0"/>
          </a:p>
        </p:txBody>
      </p:sp>
      <p:pic>
        <p:nvPicPr>
          <p:cNvPr id="15" name="Picture 14">
            <a:extLst>
              <a:ext uri="{FF2B5EF4-FFF2-40B4-BE49-F238E27FC236}">
                <a16:creationId xmlns:a16="http://schemas.microsoft.com/office/drawing/2014/main" id="{6CD52418-0876-277E-FD20-FBC55360270E}"/>
              </a:ext>
            </a:extLst>
          </p:cNvPr>
          <p:cNvPicPr>
            <a:picLocks noChangeAspect="1"/>
          </p:cNvPicPr>
          <p:nvPr/>
        </p:nvPicPr>
        <p:blipFill>
          <a:blip r:embed="rId6"/>
          <a:stretch>
            <a:fillRect/>
          </a:stretch>
        </p:blipFill>
        <p:spPr>
          <a:xfrm>
            <a:off x="8062087" y="1743763"/>
            <a:ext cx="3845680" cy="2857155"/>
          </a:xfrm>
          <a:prstGeom prst="rect">
            <a:avLst/>
          </a:prstGeom>
        </p:spPr>
      </p:pic>
      <p:sp>
        <p:nvSpPr>
          <p:cNvPr id="12" name="Rounded Rectangle 11">
            <a:extLst>
              <a:ext uri="{FF2B5EF4-FFF2-40B4-BE49-F238E27FC236}">
                <a16:creationId xmlns:a16="http://schemas.microsoft.com/office/drawing/2014/main" id="{95B1413A-F722-513C-FDE6-FCACD9E843AD}"/>
              </a:ext>
            </a:extLst>
          </p:cNvPr>
          <p:cNvSpPr/>
          <p:nvPr/>
        </p:nvSpPr>
        <p:spPr>
          <a:xfrm>
            <a:off x="6794515" y="3332042"/>
            <a:ext cx="3845680" cy="520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ABG showing PaCO2 over 45 mmHg and pH 7.35-7.45</a:t>
            </a:r>
          </a:p>
        </p:txBody>
      </p:sp>
      <p:graphicFrame>
        <p:nvGraphicFramePr>
          <p:cNvPr id="16" name="Table 8">
            <a:extLst>
              <a:ext uri="{FF2B5EF4-FFF2-40B4-BE49-F238E27FC236}">
                <a16:creationId xmlns:a16="http://schemas.microsoft.com/office/drawing/2014/main" id="{49FB5EA6-ABAC-C51C-16B3-F5FED49C5D0D}"/>
              </a:ext>
            </a:extLst>
          </p:cNvPr>
          <p:cNvGraphicFramePr>
            <a:graphicFrameLocks noGrp="1"/>
          </p:cNvGraphicFramePr>
          <p:nvPr/>
        </p:nvGraphicFramePr>
        <p:xfrm>
          <a:off x="3521069" y="5259674"/>
          <a:ext cx="3956517" cy="1585671"/>
        </p:xfrm>
        <a:graphic>
          <a:graphicData uri="http://schemas.openxmlformats.org/drawingml/2006/table">
            <a:tbl>
              <a:tblPr firstRow="1" bandRow="1">
                <a:tableStyleId>{5940675A-B579-460E-94D1-54222C63F5DA}</a:tableStyleId>
              </a:tblPr>
              <a:tblGrid>
                <a:gridCol w="1318839">
                  <a:extLst>
                    <a:ext uri="{9D8B030D-6E8A-4147-A177-3AD203B41FA5}">
                      <a16:colId xmlns:a16="http://schemas.microsoft.com/office/drawing/2014/main" val="2494068991"/>
                    </a:ext>
                  </a:extLst>
                </a:gridCol>
                <a:gridCol w="1318839">
                  <a:extLst>
                    <a:ext uri="{9D8B030D-6E8A-4147-A177-3AD203B41FA5}">
                      <a16:colId xmlns:a16="http://schemas.microsoft.com/office/drawing/2014/main" val="2135013941"/>
                    </a:ext>
                  </a:extLst>
                </a:gridCol>
                <a:gridCol w="1318839">
                  <a:extLst>
                    <a:ext uri="{9D8B030D-6E8A-4147-A177-3AD203B41FA5}">
                      <a16:colId xmlns:a16="http://schemas.microsoft.com/office/drawing/2014/main" val="3603991700"/>
                    </a:ext>
                  </a:extLst>
                </a:gridCol>
              </a:tblGrid>
              <a:tr h="292341">
                <a:tc>
                  <a:txBody>
                    <a:bodyPr/>
                    <a:lstStyle/>
                    <a:p>
                      <a:endParaRPr lang="en-US" sz="1400" dirty="0"/>
                    </a:p>
                  </a:txBody>
                  <a:tcPr marL="72828" marR="72828" marT="36414" marB="36414"/>
                </a:tc>
                <a:tc>
                  <a:txBody>
                    <a:bodyPr/>
                    <a:lstStyle/>
                    <a:p>
                      <a:r>
                        <a:rPr lang="en-US" sz="1400" dirty="0"/>
                        <a:t>COPD (2/3)</a:t>
                      </a:r>
                    </a:p>
                  </a:txBody>
                  <a:tcPr marL="72828" marR="72828" marT="36414" marB="36414"/>
                </a:tc>
                <a:tc>
                  <a:txBody>
                    <a:bodyPr/>
                    <a:lstStyle/>
                    <a:p>
                      <a:r>
                        <a:rPr lang="en-US" sz="1400" dirty="0"/>
                        <a:t>No COPD (1/3)</a:t>
                      </a:r>
                    </a:p>
                  </a:txBody>
                  <a:tcPr marL="72828" marR="72828" marT="36414" marB="36414"/>
                </a:tc>
                <a:extLst>
                  <a:ext uri="{0D108BD9-81ED-4DB2-BD59-A6C34878D82A}">
                    <a16:rowId xmlns:a16="http://schemas.microsoft.com/office/drawing/2014/main" val="1882643476"/>
                  </a:ext>
                </a:extLst>
              </a:tr>
              <a:tr h="501441">
                <a:tc>
                  <a:txBody>
                    <a:bodyPr/>
                    <a:lstStyle/>
                    <a:p>
                      <a:r>
                        <a:rPr lang="en-US" sz="1400" dirty="0"/>
                        <a:t>AHI Median </a:t>
                      </a:r>
                    </a:p>
                    <a:p>
                      <a:r>
                        <a:rPr lang="en-US" sz="1400" dirty="0"/>
                        <a:t>[IQR]</a:t>
                      </a:r>
                    </a:p>
                  </a:txBody>
                  <a:tcPr marL="72828" marR="72828" marT="36414" marB="36414"/>
                </a:tc>
                <a:tc>
                  <a:txBody>
                    <a:bodyPr/>
                    <a:lstStyle/>
                    <a:p>
                      <a:r>
                        <a:rPr lang="en-US" sz="1400" dirty="0"/>
                        <a:t>31.9 </a:t>
                      </a:r>
                    </a:p>
                    <a:p>
                      <a:r>
                        <a:rPr lang="en-US" sz="1400" dirty="0"/>
                        <a:t>[14.3, 45.6]</a:t>
                      </a:r>
                    </a:p>
                  </a:txBody>
                  <a:tcPr marL="72828" marR="72828" marT="36414" marB="36414"/>
                </a:tc>
                <a:tc>
                  <a:txBody>
                    <a:bodyPr/>
                    <a:lstStyle/>
                    <a:p>
                      <a:r>
                        <a:rPr lang="en-US" sz="1400" dirty="0"/>
                        <a:t>66.0</a:t>
                      </a:r>
                    </a:p>
                    <a:p>
                      <a:r>
                        <a:rPr lang="en-US" sz="1400" dirty="0"/>
                        <a:t> [48.0, 83.8]</a:t>
                      </a:r>
                    </a:p>
                  </a:txBody>
                  <a:tcPr marL="72828" marR="72828" marT="36414" marB="36414"/>
                </a:tc>
                <a:extLst>
                  <a:ext uri="{0D108BD9-81ED-4DB2-BD59-A6C34878D82A}">
                    <a16:rowId xmlns:a16="http://schemas.microsoft.com/office/drawing/2014/main" val="1408662376"/>
                  </a:ext>
                </a:extLst>
              </a:tr>
              <a:tr h="292341">
                <a:tc>
                  <a:txBody>
                    <a:bodyPr/>
                    <a:lstStyle/>
                    <a:p>
                      <a:r>
                        <a:rPr lang="en-US" sz="1400" dirty="0"/>
                        <a:t>AHI &gt; 5 present</a:t>
                      </a:r>
                    </a:p>
                  </a:txBody>
                  <a:tcPr marL="72828" marR="72828" marT="36414" marB="36414"/>
                </a:tc>
                <a:tc>
                  <a:txBody>
                    <a:bodyPr/>
                    <a:lstStyle/>
                    <a:p>
                      <a:r>
                        <a:rPr lang="en-US" sz="1400" dirty="0"/>
                        <a:t>66%</a:t>
                      </a:r>
                    </a:p>
                  </a:txBody>
                  <a:tcPr marL="72828" marR="72828" marT="36414" marB="36414"/>
                </a:tc>
                <a:tc>
                  <a:txBody>
                    <a:bodyPr/>
                    <a:lstStyle/>
                    <a:p>
                      <a:r>
                        <a:rPr lang="en-US" sz="1400" dirty="0"/>
                        <a:t>94%</a:t>
                      </a:r>
                    </a:p>
                  </a:txBody>
                  <a:tcPr marL="72828" marR="72828" marT="36414" marB="36414"/>
                </a:tc>
                <a:extLst>
                  <a:ext uri="{0D108BD9-81ED-4DB2-BD59-A6C34878D82A}">
                    <a16:rowId xmlns:a16="http://schemas.microsoft.com/office/drawing/2014/main" val="3796911102"/>
                  </a:ext>
                </a:extLst>
              </a:tr>
              <a:tr h="424436">
                <a:tc>
                  <a:txBody>
                    <a:bodyPr/>
                    <a:lstStyle/>
                    <a:p>
                      <a:r>
                        <a:rPr lang="en-US" sz="1400" dirty="0"/>
                        <a:t>AHI &gt; 15 present</a:t>
                      </a:r>
                    </a:p>
                  </a:txBody>
                  <a:tcPr marL="72828" marR="72828" marT="36414" marB="36414"/>
                </a:tc>
                <a:tc>
                  <a:txBody>
                    <a:bodyPr/>
                    <a:lstStyle/>
                    <a:p>
                      <a:r>
                        <a:rPr lang="en-US" sz="1400" dirty="0"/>
                        <a:t>51%</a:t>
                      </a:r>
                    </a:p>
                  </a:txBody>
                  <a:tcPr marL="72828" marR="72828" marT="36414" marB="36414"/>
                </a:tc>
                <a:tc>
                  <a:txBody>
                    <a:bodyPr/>
                    <a:lstStyle/>
                    <a:p>
                      <a:r>
                        <a:rPr lang="en-US" sz="1400" dirty="0"/>
                        <a:t>81%</a:t>
                      </a:r>
                    </a:p>
                  </a:txBody>
                  <a:tcPr marL="72828" marR="72828" marT="36414" marB="36414"/>
                </a:tc>
                <a:extLst>
                  <a:ext uri="{0D108BD9-81ED-4DB2-BD59-A6C34878D82A}">
                    <a16:rowId xmlns:a16="http://schemas.microsoft.com/office/drawing/2014/main" val="747152790"/>
                  </a:ext>
                </a:extLst>
              </a:tr>
            </a:tbl>
          </a:graphicData>
        </a:graphic>
      </p:graphicFrame>
      <p:sp>
        <p:nvSpPr>
          <p:cNvPr id="17" name="Rounded Rectangle 16">
            <a:extLst>
              <a:ext uri="{FF2B5EF4-FFF2-40B4-BE49-F238E27FC236}">
                <a16:creationId xmlns:a16="http://schemas.microsoft.com/office/drawing/2014/main" id="{5E8F921A-7213-8F0E-4345-9A0BC8D8987A}"/>
              </a:ext>
            </a:extLst>
          </p:cNvPr>
          <p:cNvSpPr/>
          <p:nvPr/>
        </p:nvSpPr>
        <p:spPr>
          <a:xfrm>
            <a:off x="7083644" y="5734104"/>
            <a:ext cx="3050725" cy="10567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1. Admitted to the ICU</a:t>
            </a:r>
          </a:p>
          <a:p>
            <a:r>
              <a:rPr lang="en-US" sz="1400" dirty="0">
                <a:solidFill>
                  <a:schemeClr val="tx1"/>
                </a:solidFill>
              </a:rPr>
              <a:t>2. PaCO2 greater than 47.25 mmHg</a:t>
            </a:r>
          </a:p>
          <a:p>
            <a:r>
              <a:rPr lang="en-US" sz="1400" dirty="0">
                <a:solidFill>
                  <a:schemeClr val="tx1"/>
                </a:solidFill>
              </a:rPr>
              <a:t>3. Procedure code for non-invasive ventilation or invasive mechanical ventilation initiation</a:t>
            </a:r>
          </a:p>
        </p:txBody>
      </p:sp>
      <p:sp>
        <p:nvSpPr>
          <p:cNvPr id="21" name="Title 1">
            <a:extLst>
              <a:ext uri="{FF2B5EF4-FFF2-40B4-BE49-F238E27FC236}">
                <a16:creationId xmlns:a16="http://schemas.microsoft.com/office/drawing/2014/main" id="{5B6BF255-8626-C9B3-26B3-C9CE69EAEC43}"/>
              </a:ext>
            </a:extLst>
          </p:cNvPr>
          <p:cNvSpPr>
            <a:spLocks noGrp="1"/>
          </p:cNvSpPr>
          <p:nvPr>
            <p:ph type="title"/>
          </p:nvPr>
        </p:nvSpPr>
        <p:spPr>
          <a:xfrm>
            <a:off x="838200" y="196683"/>
            <a:ext cx="10515600" cy="669591"/>
          </a:xfrm>
        </p:spPr>
        <p:txBody>
          <a:bodyPr>
            <a:normAutofit/>
          </a:bodyPr>
          <a:lstStyle/>
          <a:p>
            <a:pPr algn="ctr"/>
            <a:r>
              <a:rPr lang="en-US" sz="2000" dirty="0"/>
              <a:t>Admissions with hypercapnia indicate high risk of morbidity; may be driven by treatable conditions</a:t>
            </a:r>
          </a:p>
        </p:txBody>
      </p:sp>
    </p:spTree>
    <p:extLst>
      <p:ext uri="{BB962C8B-B14F-4D97-AF65-F5344CB8AC3E}">
        <p14:creationId xmlns:p14="http://schemas.microsoft.com/office/powerpoint/2010/main" val="366950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2194-B015-E845-492F-BDF2AD5F1915}"/>
              </a:ext>
            </a:extLst>
          </p:cNvPr>
          <p:cNvSpPr>
            <a:spLocks noGrp="1"/>
          </p:cNvSpPr>
          <p:nvPr>
            <p:ph type="title"/>
          </p:nvPr>
        </p:nvSpPr>
        <p:spPr/>
        <p:txBody>
          <a:bodyPr/>
          <a:lstStyle/>
          <a:p>
            <a:r>
              <a:rPr lang="en-US" dirty="0"/>
              <a:t>Why not just use PaCO2 &gt; 45 mmHg? </a:t>
            </a:r>
          </a:p>
        </p:txBody>
      </p:sp>
      <p:sp>
        <p:nvSpPr>
          <p:cNvPr id="3" name="Content Placeholder 2">
            <a:extLst>
              <a:ext uri="{FF2B5EF4-FFF2-40B4-BE49-F238E27FC236}">
                <a16:creationId xmlns:a16="http://schemas.microsoft.com/office/drawing/2014/main" id="{7229E3BB-355E-4E4F-1412-9D9D6C9A1292}"/>
              </a:ext>
            </a:extLst>
          </p:cNvPr>
          <p:cNvSpPr>
            <a:spLocks noGrp="1"/>
          </p:cNvSpPr>
          <p:nvPr>
            <p:ph idx="1"/>
          </p:nvPr>
        </p:nvSpPr>
        <p:spPr/>
        <p:txBody>
          <a:bodyPr>
            <a:normAutofit fontScale="92500" lnSpcReduction="20000"/>
          </a:bodyPr>
          <a:lstStyle/>
          <a:p>
            <a:r>
              <a:rPr lang="en-US" dirty="0"/>
              <a:t>ABGs are infrequently, and not randomly, obtained</a:t>
            </a:r>
          </a:p>
          <a:p>
            <a:pPr lvl="1"/>
            <a:r>
              <a:rPr lang="en-US" dirty="0"/>
              <a:t>People who get ABGs are different from people who don’t. </a:t>
            </a:r>
          </a:p>
          <a:p>
            <a:pPr lvl="1"/>
            <a:r>
              <a:rPr lang="en-US" dirty="0"/>
              <a:t>If you only include people who get confirmatory ABG, you will both miss many patients, and get an unrepresentative sample. </a:t>
            </a:r>
          </a:p>
          <a:p>
            <a:r>
              <a:rPr lang="en-US" dirty="0"/>
              <a:t>Study design 101: </a:t>
            </a:r>
          </a:p>
          <a:p>
            <a:pPr lvl="1"/>
            <a:r>
              <a:rPr lang="en-US" dirty="0"/>
              <a:t>To test interventions: homogenous group, high risk of the outcome, likely to respond similarly to intervention</a:t>
            </a:r>
          </a:p>
          <a:p>
            <a:pPr lvl="2"/>
            <a:r>
              <a:rPr lang="en-US" dirty="0"/>
              <a:t>Requiring PaCO2 &gt; 45 (or 52) mmHg not a problem</a:t>
            </a:r>
          </a:p>
          <a:p>
            <a:pPr lvl="1"/>
            <a:r>
              <a:rPr lang="en-US" dirty="0"/>
              <a:t>To understand incidence/prevalence, and improve processes of care: sensitivity of your criteria matter</a:t>
            </a:r>
          </a:p>
          <a:p>
            <a:pPr lvl="2"/>
            <a:r>
              <a:rPr lang="en-US" dirty="0"/>
              <a:t>Classic risk factors, unambiguous presentation, and severe disease over-represented: ↑ P(ABG obtained) </a:t>
            </a:r>
          </a:p>
          <a:p>
            <a:pPr lvl="2"/>
            <a:r>
              <a:rPr lang="en-US" dirty="0"/>
              <a:t>Underestimate (total) burden, oversimplify population, exclude patients that might benefit</a:t>
            </a:r>
          </a:p>
          <a:p>
            <a:pPr lvl="1"/>
            <a:r>
              <a:rPr lang="en-US" dirty="0"/>
              <a:t>To understand prognosis: variations in P(ABG obtained) matters</a:t>
            </a:r>
          </a:p>
        </p:txBody>
      </p:sp>
    </p:spTree>
    <p:extLst>
      <p:ext uri="{BB962C8B-B14F-4D97-AF65-F5344CB8AC3E}">
        <p14:creationId xmlns:p14="http://schemas.microsoft.com/office/powerpoint/2010/main" val="181205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4418-D5C4-8919-D7A6-71677D4C961A}"/>
              </a:ext>
            </a:extLst>
          </p:cNvPr>
          <p:cNvSpPr>
            <a:spLocks noGrp="1"/>
          </p:cNvSpPr>
          <p:nvPr>
            <p:ph type="title"/>
          </p:nvPr>
        </p:nvSpPr>
        <p:spPr/>
        <p:txBody>
          <a:bodyPr>
            <a:normAutofit/>
          </a:bodyPr>
          <a:lstStyle/>
          <a:p>
            <a:r>
              <a:rPr lang="en-US" dirty="0"/>
              <a:t>What is ‘hypercapnic respiratory failure’?</a:t>
            </a:r>
          </a:p>
        </p:txBody>
      </p:sp>
      <p:sp>
        <p:nvSpPr>
          <p:cNvPr id="3" name="Content Placeholder 2">
            <a:extLst>
              <a:ext uri="{FF2B5EF4-FFF2-40B4-BE49-F238E27FC236}">
                <a16:creationId xmlns:a16="http://schemas.microsoft.com/office/drawing/2014/main" id="{52853D64-7D4B-8099-6046-C63032957226}"/>
              </a:ext>
            </a:extLst>
          </p:cNvPr>
          <p:cNvSpPr>
            <a:spLocks noGrp="1"/>
          </p:cNvSpPr>
          <p:nvPr>
            <p:ph idx="1"/>
          </p:nvPr>
        </p:nvSpPr>
        <p:spPr/>
        <p:txBody>
          <a:bodyPr>
            <a:normAutofit fontScale="92500" lnSpcReduction="20000"/>
          </a:bodyPr>
          <a:lstStyle/>
          <a:p>
            <a:r>
              <a:rPr lang="en-US" dirty="0"/>
              <a:t>Problems with PaCO2 &gt; 45 mmHg (sea-level, current def)</a:t>
            </a:r>
          </a:p>
          <a:p>
            <a:pPr lvl="1"/>
            <a:r>
              <a:rPr lang="en-US" dirty="0"/>
              <a:t>97.5 Percentile of ‘normal’? </a:t>
            </a:r>
          </a:p>
          <a:p>
            <a:pPr lvl="1"/>
            <a:r>
              <a:rPr lang="en-US" dirty="0"/>
              <a:t>“Hypercapnic respiratory failure is a syndrome”; PaCO2 = Lab finding (hypercapnia). Gap?</a:t>
            </a:r>
          </a:p>
          <a:p>
            <a:pPr lvl="2"/>
            <a:r>
              <a:rPr lang="en-US" dirty="0"/>
              <a:t>Syndrome (Greek: ‘con-</a:t>
            </a:r>
            <a:r>
              <a:rPr lang="en-US" dirty="0" err="1"/>
              <a:t>currence</a:t>
            </a:r>
            <a:r>
              <a:rPr lang="en-US" dirty="0"/>
              <a:t>’) = a set of signs and symptoms that together suggest a common cause. </a:t>
            </a:r>
          </a:p>
          <a:p>
            <a:pPr lvl="2"/>
            <a:r>
              <a:rPr lang="en-US" dirty="0"/>
              <a:t>If there is no agreed-upon reference standard test: perhaps ‘construct’ is a better term. </a:t>
            </a:r>
          </a:p>
          <a:p>
            <a:pPr lvl="1"/>
            <a:r>
              <a:rPr lang="en-US" dirty="0"/>
              <a:t>‘Ventilatory Failure’: can the respiratory system meet the body’s demand </a:t>
            </a:r>
          </a:p>
          <a:p>
            <a:pPr lvl="2"/>
            <a:r>
              <a:rPr lang="en-US" dirty="0"/>
              <a:t>Is a patient with OHS (‘submissive hypercapnia’) meeting the body’s demand? </a:t>
            </a:r>
          </a:p>
          <a:p>
            <a:pPr lvl="1"/>
            <a:r>
              <a:rPr lang="en-US" dirty="0"/>
              <a:t>2 instrumental uses: Classification: “Hyperlipidemia” vs Prediction: “10-y ASCVD risk”</a:t>
            </a:r>
          </a:p>
          <a:p>
            <a:pPr lvl="2"/>
            <a:r>
              <a:rPr lang="en-US" dirty="0"/>
              <a:t>Predicting future risk of ventilatory failure: ‘ventilatory frailty’ (prognosis) </a:t>
            </a:r>
          </a:p>
          <a:p>
            <a:pPr lvl="2"/>
            <a:r>
              <a:rPr lang="en-US" dirty="0"/>
              <a:t>Predicting differential treatment response (management)</a:t>
            </a:r>
          </a:p>
          <a:p>
            <a:r>
              <a:rPr lang="en-US" dirty="0">
                <a:solidFill>
                  <a:srgbClr val="C00000"/>
                </a:solidFill>
              </a:rPr>
              <a:t>Ideal Definition: Who is at risk for future/ongoing ventilatory failure? Who will respond to treatments? </a:t>
            </a:r>
          </a:p>
          <a:p>
            <a:pPr lvl="1"/>
            <a:endParaRPr lang="en-US" dirty="0"/>
          </a:p>
        </p:txBody>
      </p:sp>
    </p:spTree>
    <p:extLst>
      <p:ext uri="{BB962C8B-B14F-4D97-AF65-F5344CB8AC3E}">
        <p14:creationId xmlns:p14="http://schemas.microsoft.com/office/powerpoint/2010/main" val="359688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721D-FAA2-ED83-9E12-464084B5F46F}"/>
              </a:ext>
            </a:extLst>
          </p:cNvPr>
          <p:cNvSpPr>
            <a:spLocks noGrp="1"/>
          </p:cNvSpPr>
          <p:nvPr>
            <p:ph type="title"/>
          </p:nvPr>
        </p:nvSpPr>
        <p:spPr/>
        <p:txBody>
          <a:bodyPr/>
          <a:lstStyle/>
          <a:p>
            <a:r>
              <a:rPr lang="en-US" dirty="0"/>
              <a:t>Why not just use PaCO2 &gt; 45 mmHg?</a:t>
            </a:r>
          </a:p>
        </p:txBody>
      </p:sp>
      <p:sp>
        <p:nvSpPr>
          <p:cNvPr id="3" name="Content Placeholder 2">
            <a:extLst>
              <a:ext uri="{FF2B5EF4-FFF2-40B4-BE49-F238E27FC236}">
                <a16:creationId xmlns:a16="http://schemas.microsoft.com/office/drawing/2014/main" id="{433BA5D3-0557-F0C6-F571-EE4C3E3AE025}"/>
              </a:ext>
            </a:extLst>
          </p:cNvPr>
          <p:cNvSpPr>
            <a:spLocks noGrp="1"/>
          </p:cNvSpPr>
          <p:nvPr>
            <p:ph idx="1"/>
          </p:nvPr>
        </p:nvSpPr>
        <p:spPr>
          <a:xfrm>
            <a:off x="838201" y="1690715"/>
            <a:ext cx="6117236" cy="4859988"/>
          </a:xfrm>
        </p:spPr>
        <p:txBody>
          <a:bodyPr>
            <a:normAutofit fontScale="92500" lnSpcReduction="20000"/>
          </a:bodyPr>
          <a:lstStyle/>
          <a:p>
            <a:r>
              <a:rPr lang="en-US" dirty="0"/>
              <a:t>Criteria for a good definition: </a:t>
            </a:r>
          </a:p>
          <a:p>
            <a:pPr lvl="1"/>
            <a:r>
              <a:rPr lang="en-US" dirty="0"/>
              <a:t>Reliable (identifies only &amp; all) – limited sensitivity</a:t>
            </a:r>
          </a:p>
          <a:p>
            <a:pPr lvl="2"/>
            <a:r>
              <a:rPr lang="en-US" dirty="0"/>
              <a:t>Bayes: P(Pre-test) ↑ : Required strength of evidence ↓ for same P(Post-test)</a:t>
            </a:r>
          </a:p>
          <a:p>
            <a:pPr lvl="1"/>
            <a:r>
              <a:rPr lang="en-US" dirty="0"/>
              <a:t>Feasible (usual data elements) – ABGs frequently not obtained; HCVR, MVV... </a:t>
            </a:r>
          </a:p>
          <a:p>
            <a:pPr lvl="1"/>
            <a:r>
              <a:rPr lang="en-US" dirty="0"/>
              <a:t>Valid (truly measures what we’re interested in)</a:t>
            </a:r>
          </a:p>
          <a:p>
            <a:pPr lvl="2"/>
            <a:r>
              <a:rPr lang="en-US" dirty="0"/>
              <a:t>Possible to have PaCO2 &lt; 45 and not meet bodies demand (e.g. metabolic acidosis) </a:t>
            </a:r>
          </a:p>
          <a:p>
            <a:pPr lvl="2"/>
            <a:r>
              <a:rPr lang="en-US" dirty="0"/>
              <a:t>Possible to have ‘hypercapnic success’ (e.g. metabolic alkalosis, submissive hypercapnia) </a:t>
            </a:r>
          </a:p>
          <a:p>
            <a:pPr lvl="2"/>
            <a:r>
              <a:rPr lang="en-US" dirty="0"/>
              <a:t>People who have high risk of future/ongoing death, readmission, or activity limitation from ventilatory insufficiency have the criteria. People with low risk do not. </a:t>
            </a:r>
          </a:p>
          <a:p>
            <a:r>
              <a:rPr lang="en-US" dirty="0"/>
              <a:t>Consensus…</a:t>
            </a:r>
          </a:p>
        </p:txBody>
      </p:sp>
      <p:pic>
        <p:nvPicPr>
          <p:cNvPr id="4" name="Picture 3">
            <a:extLst>
              <a:ext uri="{FF2B5EF4-FFF2-40B4-BE49-F238E27FC236}">
                <a16:creationId xmlns:a16="http://schemas.microsoft.com/office/drawing/2014/main" id="{0EF8B79C-6DA2-CC27-F01C-A61BBECB7AD3}"/>
              </a:ext>
            </a:extLst>
          </p:cNvPr>
          <p:cNvPicPr>
            <a:picLocks noChangeAspect="1"/>
          </p:cNvPicPr>
          <p:nvPr/>
        </p:nvPicPr>
        <p:blipFill>
          <a:blip r:embed="rId3"/>
          <a:stretch>
            <a:fillRect/>
          </a:stretch>
        </p:blipFill>
        <p:spPr>
          <a:xfrm>
            <a:off x="6836665" y="2113611"/>
            <a:ext cx="5355335" cy="3461375"/>
          </a:xfrm>
          <a:prstGeom prst="rect">
            <a:avLst/>
          </a:prstGeom>
        </p:spPr>
      </p:pic>
    </p:spTree>
    <p:extLst>
      <p:ext uri="{BB962C8B-B14F-4D97-AF65-F5344CB8AC3E}">
        <p14:creationId xmlns:p14="http://schemas.microsoft.com/office/powerpoint/2010/main" val="69891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a:xfrm>
            <a:off x="838200" y="196683"/>
            <a:ext cx="10515600" cy="669591"/>
          </a:xfrm>
        </p:spPr>
        <p:txBody>
          <a:bodyPr>
            <a:normAutofit fontScale="90000"/>
          </a:bodyPr>
          <a:lstStyle/>
          <a:p>
            <a:pPr algn="ctr"/>
            <a:r>
              <a:rPr lang="en-US" sz="2000" dirty="0"/>
              <a:t>Review: 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5" name="Content Placeholder 2">
            <a:extLst>
              <a:ext uri="{FF2B5EF4-FFF2-40B4-BE49-F238E27FC236}">
                <a16:creationId xmlns:a16="http://schemas.microsoft.com/office/drawing/2014/main" id="{259EB6AB-E17C-78C3-CC86-8D5BFF160F2C}"/>
              </a:ext>
            </a:extLst>
          </p:cNvPr>
          <p:cNvSpPr>
            <a:spLocks noGrp="1"/>
          </p:cNvSpPr>
          <p:nvPr>
            <p:ph idx="1"/>
          </p:nvPr>
        </p:nvSpPr>
        <p:spPr>
          <a:xfrm>
            <a:off x="738187" y="2506662"/>
            <a:ext cx="10515600" cy="4351338"/>
          </a:xfrm>
        </p:spPr>
        <p:txBody>
          <a:bodyPr>
            <a:normAutofit/>
          </a:bodyPr>
          <a:lstStyle/>
          <a:p>
            <a:r>
              <a:rPr lang="en-US" b="1" dirty="0"/>
              <a:t>Hypothesis 1: </a:t>
            </a:r>
            <a:r>
              <a:rPr lang="en-US" dirty="0"/>
              <a:t>The methods used in prior studies of hypercapnic respiratory failure (billing code-, procedural code-, and blood-gas-based criteria) identify different patients. </a:t>
            </a:r>
          </a:p>
          <a:p>
            <a:pPr lvl="1"/>
            <a:r>
              <a:rPr lang="en-US" dirty="0"/>
              <a:t>Outcome: Relative Sensitivity; Positive Predictive Agreement</a:t>
            </a:r>
          </a:p>
          <a:p>
            <a:pPr marL="457200" lvl="1" indent="0">
              <a:buNone/>
            </a:pPr>
            <a:endParaRPr lang="en-US" dirty="0"/>
          </a:p>
          <a:p>
            <a:r>
              <a:rPr lang="en-US" b="1" dirty="0"/>
              <a:t>Hypothesis 2: </a:t>
            </a:r>
            <a:r>
              <a:rPr lang="en-US" dirty="0"/>
              <a:t>The cohorts created by these differ methods differ in risk for outcomes of interest, which hampers interpretation of these studies.</a:t>
            </a:r>
          </a:p>
          <a:p>
            <a:pPr lvl="1"/>
            <a:r>
              <a:rPr lang="en-US" dirty="0"/>
              <a:t>Outcome: distribution of age, ethnicity, BMI, and frequency of coexisting diagnoses (OSA, opiate use disorder, COPD, CHF, and neuromuscular disease)</a:t>
            </a:r>
          </a:p>
        </p:txBody>
      </p:sp>
      <p:pic>
        <p:nvPicPr>
          <p:cNvPr id="6" name="Picture 5">
            <a:extLst>
              <a:ext uri="{FF2B5EF4-FFF2-40B4-BE49-F238E27FC236}">
                <a16:creationId xmlns:a16="http://schemas.microsoft.com/office/drawing/2014/main" id="{D0BA2A44-A9AA-753E-AE5E-8333EE5DD6F4}"/>
              </a:ext>
            </a:extLst>
          </p:cNvPr>
          <p:cNvPicPr>
            <a:picLocks noChangeAspect="1"/>
          </p:cNvPicPr>
          <p:nvPr/>
        </p:nvPicPr>
        <p:blipFill>
          <a:blip r:embed="rId3"/>
          <a:stretch>
            <a:fillRect/>
          </a:stretch>
        </p:blipFill>
        <p:spPr>
          <a:xfrm>
            <a:off x="697568" y="1056270"/>
            <a:ext cx="4219015" cy="1442867"/>
          </a:xfrm>
          <a:prstGeom prst="rect">
            <a:avLst/>
          </a:prstGeom>
        </p:spPr>
      </p:pic>
      <p:sp>
        <p:nvSpPr>
          <p:cNvPr id="8" name="Rounded Rectangle 7">
            <a:extLst>
              <a:ext uri="{FF2B5EF4-FFF2-40B4-BE49-F238E27FC236}">
                <a16:creationId xmlns:a16="http://schemas.microsoft.com/office/drawing/2014/main" id="{7C4B5994-AA87-1C7D-CDD5-F9A3200E3F4B}"/>
              </a:ext>
            </a:extLst>
          </p:cNvPr>
          <p:cNvSpPr/>
          <p:nvPr/>
        </p:nvSpPr>
        <p:spPr>
          <a:xfrm>
            <a:off x="4916583" y="1236409"/>
            <a:ext cx="5804785" cy="1004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69 Million MRNs aggregated from 50 academic medical centers</a:t>
            </a:r>
          </a:p>
          <a:p>
            <a:pPr marL="285750" indent="-285750">
              <a:buFont typeface="Arial" panose="020B0604020202020204" pitchFamily="34" charset="0"/>
              <a:buChar char="•"/>
            </a:pPr>
            <a:r>
              <a:rPr lang="en-US" sz="1600" dirty="0">
                <a:solidFill>
                  <a:schemeClr val="tx1"/>
                </a:solidFill>
              </a:rPr>
              <a:t>Deidentified patient level data, including admissions, diagnoses, medications, procedures, and lab values.</a:t>
            </a:r>
          </a:p>
          <a:p>
            <a:pPr marL="285750" indent="-285750">
              <a:buFont typeface="Arial" panose="020B0604020202020204" pitchFamily="34" charset="0"/>
              <a:buChar char="•"/>
            </a:pPr>
            <a:r>
              <a:rPr lang="en-US" sz="1600" dirty="0">
                <a:solidFill>
                  <a:schemeClr val="tx1"/>
                </a:solidFill>
              </a:rPr>
              <a:t>Missing data? </a:t>
            </a:r>
          </a:p>
        </p:txBody>
      </p:sp>
    </p:spTree>
    <p:extLst>
      <p:ext uri="{BB962C8B-B14F-4D97-AF65-F5344CB8AC3E}">
        <p14:creationId xmlns:p14="http://schemas.microsoft.com/office/powerpoint/2010/main" val="230847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2EA12-E78F-9F4A-BB96-3F353CF14EDD}"/>
              </a:ext>
            </a:extLst>
          </p:cNvPr>
          <p:cNvSpPr>
            <a:spLocks noGrp="1"/>
          </p:cNvSpPr>
          <p:nvPr>
            <p:ph idx="1"/>
          </p:nvPr>
        </p:nvSpPr>
        <p:spPr>
          <a:xfrm>
            <a:off x="838200" y="1911137"/>
            <a:ext cx="5368636" cy="4533611"/>
          </a:xfrm>
        </p:spPr>
        <p:txBody>
          <a:bodyPr>
            <a:normAutofit fontScale="77500" lnSpcReduction="20000"/>
          </a:bodyPr>
          <a:lstStyle/>
          <a:p>
            <a:pPr marL="0" indent="0">
              <a:lnSpc>
                <a:spcPct val="120000"/>
              </a:lnSpc>
              <a:buNone/>
            </a:pPr>
            <a:r>
              <a:rPr lang="en-US" b="1" dirty="0"/>
              <a:t>Preliminary Results</a:t>
            </a:r>
            <a:endParaRPr lang="en-US" b="1"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ICD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19.8%</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47.0%</a:t>
            </a:r>
          </a:p>
          <a:p>
            <a:pPr>
              <a:lnSpc>
                <a:spcPct val="120000"/>
              </a:lnSpc>
            </a:pPr>
            <a:endParaRPr lang="en-US"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NIV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15.2%</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45.2%</a:t>
            </a:r>
          </a:p>
          <a:p>
            <a:endParaRPr lang="en-US" dirty="0"/>
          </a:p>
        </p:txBody>
      </p:sp>
      <p:pic>
        <p:nvPicPr>
          <p:cNvPr id="4" name="Picture 3" descr="Diagram, venn diagram&#10;&#10;Description automatically generated">
            <a:extLst>
              <a:ext uri="{FF2B5EF4-FFF2-40B4-BE49-F238E27FC236}">
                <a16:creationId xmlns:a16="http://schemas.microsoft.com/office/drawing/2014/main" id="{0CCA0A26-8385-5846-95DC-E86C679E7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8768" y="666574"/>
            <a:ext cx="7366468" cy="5524851"/>
          </a:xfrm>
          <a:prstGeom prst="rect">
            <a:avLst/>
          </a:prstGeom>
        </p:spPr>
      </p:pic>
      <p:sp>
        <p:nvSpPr>
          <p:cNvPr id="5" name="Title 1">
            <a:extLst>
              <a:ext uri="{FF2B5EF4-FFF2-40B4-BE49-F238E27FC236}">
                <a16:creationId xmlns:a16="http://schemas.microsoft.com/office/drawing/2014/main" id="{388D90CB-0EDE-5D0F-B8DF-BE806B48F752}"/>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Tree>
    <p:extLst>
      <p:ext uri="{BB962C8B-B14F-4D97-AF65-F5344CB8AC3E}">
        <p14:creationId xmlns:p14="http://schemas.microsoft.com/office/powerpoint/2010/main" val="121441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AFB81993-6E88-E44B-B6AD-A341BDF4FE32}"/>
              </a:ext>
            </a:extLst>
          </p:cNvPr>
          <p:cNvGraphicFramePr>
            <a:graphicFrameLocks noGrp="1"/>
          </p:cNvGraphicFramePr>
          <p:nvPr/>
        </p:nvGraphicFramePr>
        <p:xfrm>
          <a:off x="942110" y="1704976"/>
          <a:ext cx="7010398" cy="4574964"/>
        </p:xfrm>
        <a:graphic>
          <a:graphicData uri="http://schemas.openxmlformats.org/drawingml/2006/table">
            <a:tbl>
              <a:tblPr firstRow="1" bandRow="1">
                <a:tableStyleId>{5940675A-B579-460E-94D1-54222C63F5DA}</a:tableStyleId>
              </a:tblPr>
              <a:tblGrid>
                <a:gridCol w="1956228">
                  <a:extLst>
                    <a:ext uri="{9D8B030D-6E8A-4147-A177-3AD203B41FA5}">
                      <a16:colId xmlns:a16="http://schemas.microsoft.com/office/drawing/2014/main" val="2368539964"/>
                    </a:ext>
                  </a:extLst>
                </a:gridCol>
                <a:gridCol w="1892243">
                  <a:extLst>
                    <a:ext uri="{9D8B030D-6E8A-4147-A177-3AD203B41FA5}">
                      <a16:colId xmlns:a16="http://schemas.microsoft.com/office/drawing/2014/main" val="1001858365"/>
                    </a:ext>
                  </a:extLst>
                </a:gridCol>
                <a:gridCol w="1630708">
                  <a:extLst>
                    <a:ext uri="{9D8B030D-6E8A-4147-A177-3AD203B41FA5}">
                      <a16:colId xmlns:a16="http://schemas.microsoft.com/office/drawing/2014/main" val="1136468170"/>
                    </a:ext>
                  </a:extLst>
                </a:gridCol>
                <a:gridCol w="1531219">
                  <a:extLst>
                    <a:ext uri="{9D8B030D-6E8A-4147-A177-3AD203B41FA5}">
                      <a16:colId xmlns:a16="http://schemas.microsoft.com/office/drawing/2014/main" val="1386836900"/>
                    </a:ext>
                  </a:extLst>
                </a:gridCol>
              </a:tblGrid>
              <a:tr h="645225">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ABG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ICD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NIV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extLst>
                  <a:ext uri="{0D108BD9-81ED-4DB2-BD59-A6C34878D82A}">
                    <a16:rowId xmlns:a16="http://schemas.microsoft.com/office/drawing/2014/main" val="636115656"/>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Age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65</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±16</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±17</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54998445"/>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Female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51%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42%</a:t>
                      </a:r>
                    </a:p>
                  </a:txBody>
                  <a:tcPr/>
                </a:tc>
                <a:extLst>
                  <a:ext uri="{0D108BD9-81ED-4DB2-BD59-A6C34878D82A}">
                    <a16:rowId xmlns:a16="http://schemas.microsoft.com/office/drawing/2014/main" val="72652572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white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71%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65%</a:t>
                      </a:r>
                    </a:p>
                  </a:txBody>
                  <a:tcPr/>
                </a:tc>
                <a:extLst>
                  <a:ext uri="{0D108BD9-81ED-4DB2-BD59-A6C34878D82A}">
                    <a16:rowId xmlns:a16="http://schemas.microsoft.com/office/drawing/2014/main" val="161218789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Black</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19%</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17%</a:t>
                      </a:r>
                    </a:p>
                  </a:txBody>
                  <a:tcPr/>
                </a:tc>
                <a:extLst>
                  <a:ext uri="{0D108BD9-81ED-4DB2-BD59-A6C34878D82A}">
                    <a16:rowId xmlns:a16="http://schemas.microsoft.com/office/drawing/2014/main" val="1875949414"/>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BMI</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30.4</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±8.3</a:t>
                      </a:r>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33.1</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±10.3</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29.1</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±8.2</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55654561"/>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CHF</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37%</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19%</a:t>
                      </a:r>
                    </a:p>
                  </a:txBody>
                  <a:tcPr/>
                </a:tc>
                <a:extLst>
                  <a:ext uri="{0D108BD9-81ED-4DB2-BD59-A6C34878D82A}">
                    <a16:rowId xmlns:a16="http://schemas.microsoft.com/office/drawing/2014/main" val="69282236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COPD</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14%</a:t>
                      </a:r>
                    </a:p>
                  </a:txBody>
                  <a:tcPr/>
                </a:tc>
                <a:extLst>
                  <a:ext uri="{0D108BD9-81ED-4DB2-BD59-A6C34878D82A}">
                    <a16:rowId xmlns:a16="http://schemas.microsoft.com/office/drawing/2014/main" val="326927540"/>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Opiate UD</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extLst>
                  <a:ext uri="{0D108BD9-81ED-4DB2-BD59-A6C34878D82A}">
                    <a16:rowId xmlns:a16="http://schemas.microsoft.com/office/drawing/2014/main" val="1665225225"/>
                  </a:ext>
                </a:extLst>
              </a:tr>
              <a:tr h="704004">
                <a:tc>
                  <a:txBody>
                    <a:bodyPr/>
                    <a:lstStyle/>
                    <a:p>
                      <a:r>
                        <a:rPr lang="en-US" sz="2000" dirty="0">
                          <a:latin typeface="Lato" panose="020F0502020204030203" pitchFamily="34" charset="0"/>
                          <a:ea typeface="Lato" panose="020F0502020204030203" pitchFamily="34" charset="0"/>
                          <a:cs typeface="Lato" panose="020F0502020204030203" pitchFamily="34" charset="0"/>
                        </a:rPr>
                        <a:t>% Sleep Apnea</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24%</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10%</a:t>
                      </a:r>
                    </a:p>
                  </a:txBody>
                  <a:tcPr/>
                </a:tc>
                <a:extLst>
                  <a:ext uri="{0D108BD9-81ED-4DB2-BD59-A6C34878D82A}">
                    <a16:rowId xmlns:a16="http://schemas.microsoft.com/office/drawing/2014/main" val="1459063193"/>
                  </a:ext>
                </a:extLst>
              </a:tr>
            </a:tbl>
          </a:graphicData>
        </a:graphic>
      </p:graphicFrame>
      <p:sp>
        <p:nvSpPr>
          <p:cNvPr id="8" name="Title 1">
            <a:extLst>
              <a:ext uri="{FF2B5EF4-FFF2-40B4-BE49-F238E27FC236}">
                <a16:creationId xmlns:a16="http://schemas.microsoft.com/office/drawing/2014/main" id="{4C397F18-5F77-B0F5-24E2-CE31840EC551}"/>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2" name="Content Placeholder 2">
            <a:extLst>
              <a:ext uri="{FF2B5EF4-FFF2-40B4-BE49-F238E27FC236}">
                <a16:creationId xmlns:a16="http://schemas.microsoft.com/office/drawing/2014/main" id="{7FB3B70A-9A64-1BE1-BEE4-551FAB85AA5E}"/>
              </a:ext>
            </a:extLst>
          </p:cNvPr>
          <p:cNvSpPr>
            <a:spLocks noGrp="1"/>
          </p:cNvSpPr>
          <p:nvPr>
            <p:ph idx="1"/>
          </p:nvPr>
        </p:nvSpPr>
        <p:spPr>
          <a:xfrm>
            <a:off x="8511687" y="1893835"/>
            <a:ext cx="2738203" cy="4197246"/>
          </a:xfrm>
        </p:spPr>
        <p:txBody>
          <a:bodyPr>
            <a:normAutofit fontScale="77500" lnSpcReduction="20000"/>
          </a:bodyPr>
          <a:lstStyle/>
          <a:p>
            <a:pPr marL="0" indent="0">
              <a:lnSpc>
                <a:spcPct val="120000"/>
              </a:lnSpc>
              <a:buNone/>
            </a:pPr>
            <a:r>
              <a:rPr lang="en-US" dirty="0"/>
              <a:t>This is a vague description, and doesn’t encapsulate data about how they decompensated at time of </a:t>
            </a:r>
            <a:r>
              <a:rPr lang="en-US" dirty="0" err="1"/>
              <a:t>Hypercap</a:t>
            </a:r>
            <a:r>
              <a:rPr lang="en-US" dirty="0"/>
              <a:t>. RF</a:t>
            </a:r>
          </a:p>
          <a:p>
            <a:pPr marL="0" indent="0">
              <a:lnSpc>
                <a:spcPct val="120000"/>
              </a:lnSpc>
              <a:buNone/>
            </a:pPr>
            <a:endParaRPr lang="en-US" b="1" dirty="0"/>
          </a:p>
          <a:p>
            <a:pPr marL="0" indent="0">
              <a:lnSpc>
                <a:spcPct val="120000"/>
              </a:lnSpc>
              <a:buNone/>
            </a:pPr>
            <a:r>
              <a:rPr lang="en-US" b="1" dirty="0"/>
              <a:t>How could we do better?</a:t>
            </a:r>
            <a:endParaRPr lang="en-US" b="1" dirty="0">
              <a:latin typeface="Lato" panose="020F050202020403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78808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F017-8E86-C035-277A-146E8D94F407}"/>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 </a:t>
            </a:r>
            <a:r>
              <a:rPr lang="en-US" sz="2400" dirty="0"/>
              <a:t>Study Aims</a:t>
            </a:r>
          </a:p>
        </p:txBody>
      </p:sp>
      <p:sp>
        <p:nvSpPr>
          <p:cNvPr id="3" name="Content Placeholder 2">
            <a:extLst>
              <a:ext uri="{FF2B5EF4-FFF2-40B4-BE49-F238E27FC236}">
                <a16:creationId xmlns:a16="http://schemas.microsoft.com/office/drawing/2014/main" id="{DAB97CB4-3A65-BEA7-C713-3055E4BB952B}"/>
              </a:ext>
            </a:extLst>
          </p:cNvPr>
          <p:cNvSpPr>
            <a:spLocks noGrp="1"/>
          </p:cNvSpPr>
          <p:nvPr>
            <p:ph idx="1"/>
          </p:nvPr>
        </p:nvSpPr>
        <p:spPr/>
        <p:txBody>
          <a:bodyPr>
            <a:normAutofit fontScale="92500" lnSpcReduction="10000"/>
          </a:bodyPr>
          <a:lstStyle/>
          <a:p>
            <a:r>
              <a:rPr lang="en-US" dirty="0"/>
              <a:t>Currently, all research on hypercapnic respiratory failure focuses on isolated consideration of  3 types of data: Lab Results, Comorbid Conditions and Outcomes</a:t>
            </a:r>
          </a:p>
          <a:p>
            <a:r>
              <a:rPr lang="en-US" dirty="0"/>
              <a:t>There are features we know are of interest medically that are not captured in current definitions or descriptions</a:t>
            </a:r>
          </a:p>
          <a:p>
            <a:pPr lvl="1"/>
            <a:r>
              <a:rPr lang="en-US" dirty="0"/>
              <a:t>High vs low drive to breath</a:t>
            </a:r>
          </a:p>
          <a:p>
            <a:pPr lvl="1"/>
            <a:r>
              <a:rPr lang="en-US" dirty="0"/>
              <a:t>Patterns of comorbidities</a:t>
            </a:r>
          </a:p>
          <a:p>
            <a:pPr lvl="1"/>
            <a:r>
              <a:rPr lang="en-US" dirty="0"/>
              <a:t>Patterns of management</a:t>
            </a:r>
          </a:p>
          <a:p>
            <a:r>
              <a:rPr lang="en-US" dirty="0"/>
              <a:t>Gap: Is there enough data in EHRs to make good guesses about who has hypercapnic respiratory failure when PaCO2 not measured?</a:t>
            </a:r>
          </a:p>
          <a:p>
            <a:pPr lvl="1"/>
            <a:r>
              <a:rPr lang="en-US" dirty="0"/>
              <a:t>If you were going to propose ways to identify or characterize patients with hypercapnic respiratory failure in EHR data, </a:t>
            </a:r>
            <a:r>
              <a:rPr lang="en-US" b="1" dirty="0"/>
              <a:t>what features would you use? </a:t>
            </a:r>
          </a:p>
          <a:p>
            <a:endParaRPr lang="en-US" dirty="0"/>
          </a:p>
        </p:txBody>
      </p:sp>
    </p:spTree>
    <p:extLst>
      <p:ext uri="{BB962C8B-B14F-4D97-AF65-F5344CB8AC3E}">
        <p14:creationId xmlns:p14="http://schemas.microsoft.com/office/powerpoint/2010/main" val="46970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p:txBody>
          <a:bodyPr/>
          <a:lstStyle/>
          <a:p>
            <a:r>
              <a:rPr lang="en-US" dirty="0"/>
              <a:t>Modeling and </a:t>
            </a:r>
            <a:r>
              <a:rPr lang="en-US" b="1" dirty="0"/>
              <a:t>explained variability</a:t>
            </a:r>
            <a:r>
              <a:rPr lang="en-US" dirty="0"/>
              <a:t>: linear regression</a:t>
            </a:r>
          </a:p>
        </p:txBody>
      </p:sp>
      <p:pic>
        <p:nvPicPr>
          <p:cNvPr id="4" name="Picture 3">
            <a:extLst>
              <a:ext uri="{FF2B5EF4-FFF2-40B4-BE49-F238E27FC236}">
                <a16:creationId xmlns:a16="http://schemas.microsoft.com/office/drawing/2014/main" id="{3186A409-532A-789A-4A79-D3399EE00B0D}"/>
              </a:ext>
            </a:extLst>
          </p:cNvPr>
          <p:cNvPicPr>
            <a:picLocks noChangeAspect="1"/>
          </p:cNvPicPr>
          <p:nvPr/>
        </p:nvPicPr>
        <p:blipFill>
          <a:blip r:embed="rId3"/>
          <a:stretch>
            <a:fillRect/>
          </a:stretch>
        </p:blipFill>
        <p:spPr>
          <a:xfrm>
            <a:off x="204290" y="2523817"/>
            <a:ext cx="4024104" cy="2515065"/>
          </a:xfrm>
          <a:prstGeom prst="rect">
            <a:avLst/>
          </a:prstGeom>
        </p:spPr>
      </p:pic>
      <p:sp>
        <p:nvSpPr>
          <p:cNvPr id="5" name="TextBox 4">
            <a:extLst>
              <a:ext uri="{FF2B5EF4-FFF2-40B4-BE49-F238E27FC236}">
                <a16:creationId xmlns:a16="http://schemas.microsoft.com/office/drawing/2014/main" id="{BB482C4E-0962-7770-92F2-5E0F5EC6FEEB}"/>
              </a:ext>
            </a:extLst>
          </p:cNvPr>
          <p:cNvSpPr txBox="1"/>
          <p:nvPr/>
        </p:nvSpPr>
        <p:spPr>
          <a:xfrm>
            <a:off x="644577" y="5396459"/>
            <a:ext cx="1888761" cy="923330"/>
          </a:xfrm>
          <a:prstGeom prst="rect">
            <a:avLst/>
          </a:prstGeom>
          <a:noFill/>
        </p:spPr>
        <p:txBody>
          <a:bodyPr wrap="square" rtlCol="0">
            <a:spAutoFit/>
          </a:bodyPr>
          <a:lstStyle/>
          <a:p>
            <a:r>
              <a:rPr lang="en-US" dirty="0"/>
              <a:t>R^2 (Percentage of variation explained) = 0.01</a:t>
            </a:r>
          </a:p>
        </p:txBody>
      </p:sp>
      <p:pic>
        <p:nvPicPr>
          <p:cNvPr id="6" name="Picture 5">
            <a:extLst>
              <a:ext uri="{FF2B5EF4-FFF2-40B4-BE49-F238E27FC236}">
                <a16:creationId xmlns:a16="http://schemas.microsoft.com/office/drawing/2014/main" id="{E146C8FF-CAF5-49F9-4DB5-7E6ECD89D5E2}"/>
              </a:ext>
            </a:extLst>
          </p:cNvPr>
          <p:cNvPicPr>
            <a:picLocks noChangeAspect="1"/>
          </p:cNvPicPr>
          <p:nvPr/>
        </p:nvPicPr>
        <p:blipFill>
          <a:blip r:embed="rId4"/>
          <a:stretch>
            <a:fillRect/>
          </a:stretch>
        </p:blipFill>
        <p:spPr>
          <a:xfrm>
            <a:off x="4060716" y="2523817"/>
            <a:ext cx="4024104" cy="2515065"/>
          </a:xfrm>
          <a:prstGeom prst="rect">
            <a:avLst/>
          </a:prstGeom>
        </p:spPr>
      </p:pic>
      <p:sp>
        <p:nvSpPr>
          <p:cNvPr id="7" name="TextBox 6">
            <a:extLst>
              <a:ext uri="{FF2B5EF4-FFF2-40B4-BE49-F238E27FC236}">
                <a16:creationId xmlns:a16="http://schemas.microsoft.com/office/drawing/2014/main" id="{9D36A000-5FEA-15E1-FC51-EB6941688462}"/>
              </a:ext>
            </a:extLst>
          </p:cNvPr>
          <p:cNvSpPr txBox="1"/>
          <p:nvPr/>
        </p:nvSpPr>
        <p:spPr>
          <a:xfrm>
            <a:off x="5054807" y="5410354"/>
            <a:ext cx="1888761" cy="923330"/>
          </a:xfrm>
          <a:prstGeom prst="rect">
            <a:avLst/>
          </a:prstGeom>
          <a:noFill/>
        </p:spPr>
        <p:txBody>
          <a:bodyPr wrap="square" rtlCol="0">
            <a:spAutoFit/>
          </a:bodyPr>
          <a:lstStyle/>
          <a:p>
            <a:r>
              <a:rPr lang="en-US" dirty="0"/>
              <a:t>R^2 (Percentage of variation explained) = 0.70</a:t>
            </a:r>
          </a:p>
        </p:txBody>
      </p:sp>
      <p:pic>
        <p:nvPicPr>
          <p:cNvPr id="8" name="Picture 7">
            <a:extLst>
              <a:ext uri="{FF2B5EF4-FFF2-40B4-BE49-F238E27FC236}">
                <a16:creationId xmlns:a16="http://schemas.microsoft.com/office/drawing/2014/main" id="{4DDBFF4A-A8FC-B345-084D-E407C8D24C4B}"/>
              </a:ext>
            </a:extLst>
          </p:cNvPr>
          <p:cNvPicPr>
            <a:picLocks noChangeAspect="1"/>
          </p:cNvPicPr>
          <p:nvPr/>
        </p:nvPicPr>
        <p:blipFill>
          <a:blip r:embed="rId5"/>
          <a:stretch>
            <a:fillRect/>
          </a:stretch>
        </p:blipFill>
        <p:spPr>
          <a:xfrm>
            <a:off x="7917142" y="2523818"/>
            <a:ext cx="4024103" cy="2515064"/>
          </a:xfrm>
          <a:prstGeom prst="rect">
            <a:avLst/>
          </a:prstGeom>
        </p:spPr>
      </p:pic>
      <p:sp>
        <p:nvSpPr>
          <p:cNvPr id="9" name="TextBox 8">
            <a:extLst>
              <a:ext uri="{FF2B5EF4-FFF2-40B4-BE49-F238E27FC236}">
                <a16:creationId xmlns:a16="http://schemas.microsoft.com/office/drawing/2014/main" id="{96CA9F7A-44CE-D91D-419C-A559866D1F20}"/>
              </a:ext>
            </a:extLst>
          </p:cNvPr>
          <p:cNvSpPr txBox="1"/>
          <p:nvPr/>
        </p:nvSpPr>
        <p:spPr>
          <a:xfrm>
            <a:off x="9209581" y="5410354"/>
            <a:ext cx="1888761" cy="923330"/>
          </a:xfrm>
          <a:prstGeom prst="rect">
            <a:avLst/>
          </a:prstGeom>
          <a:noFill/>
        </p:spPr>
        <p:txBody>
          <a:bodyPr wrap="square" rtlCol="0">
            <a:spAutoFit/>
          </a:bodyPr>
          <a:lstStyle/>
          <a:p>
            <a:r>
              <a:rPr lang="en-US" dirty="0"/>
              <a:t>R^2 (Percentage of variation explained) = 0.98</a:t>
            </a:r>
          </a:p>
        </p:txBody>
      </p:sp>
      <p:sp>
        <p:nvSpPr>
          <p:cNvPr id="10" name="TextBox 9">
            <a:extLst>
              <a:ext uri="{FF2B5EF4-FFF2-40B4-BE49-F238E27FC236}">
                <a16:creationId xmlns:a16="http://schemas.microsoft.com/office/drawing/2014/main" id="{1A031E52-EA22-2560-9913-0CE5FF6143DD}"/>
              </a:ext>
            </a:extLst>
          </p:cNvPr>
          <p:cNvSpPr txBox="1"/>
          <p:nvPr/>
        </p:nvSpPr>
        <p:spPr>
          <a:xfrm>
            <a:off x="10758566" y="1486853"/>
            <a:ext cx="1182679" cy="646331"/>
          </a:xfrm>
          <a:prstGeom prst="rect">
            <a:avLst/>
          </a:prstGeom>
          <a:noFill/>
        </p:spPr>
        <p:txBody>
          <a:bodyPr wrap="square" rtlCol="0">
            <a:spAutoFit/>
          </a:bodyPr>
          <a:lstStyle/>
          <a:p>
            <a:r>
              <a:rPr lang="en-US" dirty="0"/>
              <a:t>*ANOVA meaning</a:t>
            </a:r>
          </a:p>
        </p:txBody>
      </p:sp>
    </p:spTree>
    <p:extLst>
      <p:ext uri="{BB962C8B-B14F-4D97-AF65-F5344CB8AC3E}">
        <p14:creationId xmlns:p14="http://schemas.microsoft.com/office/powerpoint/2010/main" val="19069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1028" name="Picture 4">
            <a:extLst>
              <a:ext uri="{FF2B5EF4-FFF2-40B4-BE49-F238E27FC236}">
                <a16:creationId xmlns:a16="http://schemas.microsoft.com/office/drawing/2014/main" id="{AB81A543-0FE3-7252-46C9-99C22DB5DD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597706"/>
            <a:ext cx="3314075" cy="2996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017615-31CD-F87E-B4BB-093BA092F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059" y="3761300"/>
            <a:ext cx="6158459" cy="2731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ADB4358-E80A-26D2-84D0-C776AC85D32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 vs Weight</a:t>
            </a:r>
          </a:p>
          <a:p>
            <a:r>
              <a:rPr lang="en-US" dirty="0"/>
              <a:t>Perfectly correlated: if you know height, you know the weight.</a:t>
            </a:r>
          </a:p>
          <a:p>
            <a:pPr lvl="1"/>
            <a:r>
              <a:rPr lang="en-US" dirty="0"/>
              <a:t>R</a:t>
            </a:r>
            <a:r>
              <a:rPr lang="en-US" baseline="30000" dirty="0"/>
              <a:t>2</a:t>
            </a:r>
            <a:r>
              <a:rPr lang="en-US" dirty="0"/>
              <a:t> = 100%</a:t>
            </a:r>
          </a:p>
          <a:p>
            <a:pPr lvl="1"/>
            <a:r>
              <a:rPr lang="en-US" dirty="0"/>
              <a:t>You only need to know 1 value to describe each data point</a:t>
            </a:r>
          </a:p>
        </p:txBody>
      </p:sp>
    </p:spTree>
    <p:extLst>
      <p:ext uri="{BB962C8B-B14F-4D97-AF65-F5344CB8AC3E}">
        <p14:creationId xmlns:p14="http://schemas.microsoft.com/office/powerpoint/2010/main" val="135402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5B7E-270B-A4FF-32D7-0A3A8E6E103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A6B12ED-53CF-BE17-E03F-58A7B553308B}"/>
              </a:ext>
            </a:extLst>
          </p:cNvPr>
          <p:cNvSpPr>
            <a:spLocks noGrp="1"/>
          </p:cNvSpPr>
          <p:nvPr>
            <p:ph idx="1"/>
          </p:nvPr>
        </p:nvSpPr>
        <p:spPr/>
        <p:txBody>
          <a:bodyPr>
            <a:normAutofit fontScale="85000" lnSpcReduction="10000"/>
          </a:bodyPr>
          <a:lstStyle/>
          <a:p>
            <a:r>
              <a:rPr lang="en-US" sz="2800" dirty="0">
                <a:effectLst/>
                <a:latin typeface="Helvetica Neue" panose="02000503000000020004" pitchFamily="2" charset="0"/>
              </a:rPr>
              <a:t>Conceptual framing</a:t>
            </a:r>
          </a:p>
          <a:p>
            <a:r>
              <a:rPr lang="en-US" sz="2800" b="1" dirty="0">
                <a:effectLst/>
                <a:latin typeface="Helvetica Neue" panose="02000503000000020004" pitchFamily="2" charset="0"/>
              </a:rPr>
              <a:t>Principle Components of EHR data for Identifying Hypercapnic Respiratory Failure:</a:t>
            </a:r>
            <a:r>
              <a:rPr lang="en-US" sz="2800" dirty="0">
                <a:effectLst/>
                <a:latin typeface="Helvetica Neue" panose="02000503000000020004" pitchFamily="2" charset="0"/>
              </a:rPr>
              <a:t> Brian Locke, Wayne Richards, Jeanette Brown, Krishna Sundar, Ram </a:t>
            </a:r>
            <a:r>
              <a:rPr lang="en-US" sz="2800" dirty="0" err="1">
                <a:effectLst/>
                <a:latin typeface="Helvetica Neue" panose="02000503000000020004" pitchFamily="2" charset="0"/>
              </a:rPr>
              <a:t>Gouripeddi</a:t>
            </a:r>
            <a:r>
              <a:rPr lang="en-US" sz="2800" dirty="0">
                <a:effectLst/>
                <a:latin typeface="Helvetica Neue" panose="02000503000000020004" pitchFamily="2" charset="0"/>
              </a:rPr>
              <a:t> </a:t>
            </a:r>
          </a:p>
          <a:p>
            <a:r>
              <a:rPr lang="en-US" dirty="0">
                <a:latin typeface="Helvetica Neue" panose="02000503000000020004" pitchFamily="2" charset="0"/>
              </a:rPr>
              <a:t>Other projects (rapid-fire if time): </a:t>
            </a:r>
          </a:p>
          <a:p>
            <a:pPr lvl="1"/>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pPr lvl="1"/>
            <a:r>
              <a:rPr lang="en-US" dirty="0">
                <a:latin typeface="Helvetica Neue" panose="02000503000000020004" pitchFamily="2" charset="0"/>
              </a:rPr>
              <a:t>HCO3 Kinetics After OSA Dx and Treatment: Analisa Taylor, Brian Locke, Heather Howe, Kimberly Workman Krishna Sundar</a:t>
            </a:r>
          </a:p>
          <a:p>
            <a:pPr lvl="1"/>
            <a:r>
              <a:rPr lang="en-US" dirty="0"/>
              <a:t>Factors predicting Central Sleep Apnea CPAP Trial vs. Likelihood of Success: Brian Locke, Jeff </a:t>
            </a:r>
            <a:r>
              <a:rPr lang="en-US" dirty="0" err="1"/>
              <a:t>Sellman</a:t>
            </a:r>
            <a:r>
              <a:rPr lang="en-US" dirty="0"/>
              <a:t>,</a:t>
            </a:r>
            <a:r>
              <a:rPr lang="en-US" sz="2400" dirty="0"/>
              <a:t> Jonathan McFarland, </a:t>
            </a:r>
            <a:r>
              <a:rPr lang="en-US" sz="2400" dirty="0" err="1"/>
              <a:t>Franscisco</a:t>
            </a:r>
            <a:r>
              <a:rPr lang="en-US" sz="2400" dirty="0"/>
              <a:t> Uribe, Kimberly Workman,</a:t>
            </a:r>
            <a:r>
              <a:rPr lang="en-US" dirty="0"/>
              <a:t> Krishna Sundar</a:t>
            </a:r>
          </a:p>
          <a:p>
            <a:pPr lvl="1"/>
            <a:r>
              <a:rPr lang="en-US" dirty="0"/>
              <a:t>Burden of OSA Among Native Hawaiian Pacific Islanders: Brian Locke, </a:t>
            </a:r>
            <a:r>
              <a:rPr lang="en-US" dirty="0" err="1"/>
              <a:t>Divya</a:t>
            </a:r>
            <a:r>
              <a:rPr lang="en-US" dirty="0"/>
              <a:t> Sundar, Darin </a:t>
            </a:r>
            <a:r>
              <a:rPr lang="en-US" dirty="0" err="1"/>
              <a:t>Riyujn</a:t>
            </a:r>
            <a:endParaRPr lang="en-US" dirty="0"/>
          </a:p>
          <a:p>
            <a:pPr lvl="1"/>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p:txBody>
      </p:sp>
    </p:spTree>
    <p:extLst>
      <p:ext uri="{BB962C8B-B14F-4D97-AF65-F5344CB8AC3E}">
        <p14:creationId xmlns:p14="http://schemas.microsoft.com/office/powerpoint/2010/main" val="216630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2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923330"/>
          </a:xfrm>
          <a:prstGeom prst="rect">
            <a:avLst/>
          </a:prstGeom>
          <a:noFill/>
        </p:spPr>
        <p:txBody>
          <a:bodyPr wrap="square" rtlCol="0">
            <a:spAutoFit/>
          </a:bodyPr>
          <a:lstStyle/>
          <a:p>
            <a:r>
              <a:rPr lang="en-US" dirty="0"/>
              <a:t>PC1: Skeletal size</a:t>
            </a:r>
          </a:p>
          <a:p>
            <a:r>
              <a:rPr lang="en-US" dirty="0"/>
              <a:t>PC2: Soft tissue size</a:t>
            </a:r>
          </a:p>
        </p:txBody>
      </p:sp>
    </p:spTree>
    <p:extLst>
      <p:ext uri="{BB962C8B-B14F-4D97-AF65-F5344CB8AC3E}">
        <p14:creationId xmlns:p14="http://schemas.microsoft.com/office/powerpoint/2010/main" val="367714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22F3E44-7499-AFF6-0F38-2A64E2725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4674" y="1682319"/>
            <a:ext cx="2877911" cy="2044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C67360D-9354-8C3B-914B-93BCD5C9A7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4674" y="4203403"/>
            <a:ext cx="3247477" cy="2017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1754326"/>
          </a:xfrm>
          <a:prstGeom prst="rect">
            <a:avLst/>
          </a:prstGeom>
          <a:noFill/>
        </p:spPr>
        <p:txBody>
          <a:bodyPr wrap="square" rtlCol="0">
            <a:spAutoFit/>
          </a:bodyPr>
          <a:lstStyle/>
          <a:p>
            <a:r>
              <a:rPr lang="en-US" dirty="0"/>
              <a:t>PC1: Skeletal size</a:t>
            </a:r>
          </a:p>
          <a:p>
            <a:r>
              <a:rPr lang="en-US" dirty="0"/>
              <a:t>PC2: Soft tissue size</a:t>
            </a:r>
          </a:p>
          <a:p>
            <a:r>
              <a:rPr lang="en-US" b="1" dirty="0"/>
              <a:t>(This is a story I made up, it is a claim)</a:t>
            </a:r>
          </a:p>
        </p:txBody>
      </p:sp>
      <p:sp>
        <p:nvSpPr>
          <p:cNvPr id="11" name="TextBox 10">
            <a:extLst>
              <a:ext uri="{FF2B5EF4-FFF2-40B4-BE49-F238E27FC236}">
                <a16:creationId xmlns:a16="http://schemas.microsoft.com/office/drawing/2014/main" id="{9EF1C249-DD95-6027-769D-5F23CF03273D}"/>
              </a:ext>
            </a:extLst>
          </p:cNvPr>
          <p:cNvSpPr txBox="1"/>
          <p:nvPr/>
        </p:nvSpPr>
        <p:spPr>
          <a:xfrm>
            <a:off x="6385531" y="1578163"/>
            <a:ext cx="1978701" cy="2031325"/>
          </a:xfrm>
          <a:prstGeom prst="rect">
            <a:avLst/>
          </a:prstGeom>
          <a:noFill/>
        </p:spPr>
        <p:txBody>
          <a:bodyPr wrap="square" rtlCol="0">
            <a:spAutoFit/>
          </a:bodyPr>
          <a:lstStyle/>
          <a:p>
            <a:r>
              <a:rPr lang="en-US" dirty="0"/>
              <a:t>PC1: Explains the most variability</a:t>
            </a:r>
          </a:p>
          <a:p>
            <a:r>
              <a:rPr lang="en-US" dirty="0"/>
              <a:t>PC2: Explains the next most</a:t>
            </a:r>
          </a:p>
          <a:p>
            <a:r>
              <a:rPr lang="en-US" b="1" dirty="0"/>
              <a:t>(This is a data transform. NO CLAIMS MADE)</a:t>
            </a:r>
          </a:p>
        </p:txBody>
      </p:sp>
    </p:spTree>
    <p:extLst>
      <p:ext uri="{BB962C8B-B14F-4D97-AF65-F5344CB8AC3E}">
        <p14:creationId xmlns:p14="http://schemas.microsoft.com/office/powerpoint/2010/main" val="26185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3FE5-FAE3-971D-7D77-58E9EE2344E3}"/>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1F3E0B32-C5D9-5647-142E-879A444E894B}"/>
              </a:ext>
            </a:extLst>
          </p:cNvPr>
          <p:cNvSpPr>
            <a:spLocks noGrp="1"/>
          </p:cNvSpPr>
          <p:nvPr>
            <p:ph idx="1"/>
          </p:nvPr>
        </p:nvSpPr>
        <p:spPr>
          <a:xfrm>
            <a:off x="838199" y="1825625"/>
            <a:ext cx="6042285" cy="4351338"/>
          </a:xfrm>
        </p:spPr>
        <p:txBody>
          <a:bodyPr>
            <a:normAutofit fontScale="77500" lnSpcReduction="20000"/>
          </a:bodyPr>
          <a:lstStyle/>
          <a:p>
            <a:r>
              <a:rPr lang="en-US" dirty="0"/>
              <a:t>Dimension Reduction</a:t>
            </a:r>
          </a:p>
          <a:p>
            <a:pPr lvl="1"/>
            <a:r>
              <a:rPr lang="en-US" dirty="0"/>
              <a:t>‘High dimensional data’: many characteristics (100s) on many data points (100,000s)</a:t>
            </a:r>
          </a:p>
          <a:p>
            <a:pPr lvl="2"/>
            <a:r>
              <a:rPr lang="en-US" dirty="0"/>
              <a:t>Genetic analyses, ‘-omics’</a:t>
            </a:r>
          </a:p>
          <a:p>
            <a:pPr lvl="2"/>
            <a:r>
              <a:rPr lang="en-US" dirty="0"/>
              <a:t>Complex signals (e.g. PSG data) </a:t>
            </a:r>
          </a:p>
          <a:p>
            <a:pPr lvl="2"/>
            <a:r>
              <a:rPr lang="en-US" dirty="0"/>
              <a:t>EHR data</a:t>
            </a:r>
          </a:p>
          <a:p>
            <a:pPr lvl="1"/>
            <a:r>
              <a:rPr lang="en-US" dirty="0"/>
              <a:t>Problematic for 2 reasons: </a:t>
            </a:r>
          </a:p>
          <a:p>
            <a:pPr lvl="2"/>
            <a:r>
              <a:rPr lang="en-US" dirty="0"/>
              <a:t>Computationally hard to run analyses</a:t>
            </a:r>
          </a:p>
          <a:p>
            <a:pPr lvl="2"/>
            <a:r>
              <a:rPr lang="en-US" dirty="0"/>
              <a:t>Statistically, inadvisable to run analyses (overfitting) </a:t>
            </a:r>
          </a:p>
          <a:p>
            <a:r>
              <a:rPr lang="en-US" dirty="0"/>
              <a:t>Application: if you want to summarize the ways data points vary, but using the minimum number of characteristics</a:t>
            </a:r>
          </a:p>
          <a:p>
            <a:pPr lvl="1"/>
            <a:r>
              <a:rPr lang="en-US" dirty="0"/>
              <a:t>What variables are most informative in linear combination,  for our purposes?  (data description)</a:t>
            </a:r>
          </a:p>
          <a:p>
            <a:pPr lvl="1"/>
            <a:r>
              <a:rPr lang="en-US" dirty="0"/>
              <a:t>From data not physiology: no guarantee the pattern represents a ‘physiologic’ thing</a:t>
            </a:r>
          </a:p>
        </p:txBody>
      </p:sp>
      <p:pic>
        <p:nvPicPr>
          <p:cNvPr id="4098" name="Picture 2" descr="Percentage of Variance (Information) for each by PC">
            <a:extLst>
              <a:ext uri="{FF2B5EF4-FFF2-40B4-BE49-F238E27FC236}">
                <a16:creationId xmlns:a16="http://schemas.microsoft.com/office/drawing/2014/main" id="{ACB01CB0-ED64-F310-58D8-907308F65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405" y="2150788"/>
            <a:ext cx="4881796" cy="33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7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a:xfrm>
            <a:off x="838200" y="4472637"/>
            <a:ext cx="10515600" cy="1931952"/>
          </a:xfrm>
        </p:spPr>
        <p:txBody>
          <a:bodyPr/>
          <a:lstStyle/>
          <a:p>
            <a:r>
              <a:rPr lang="en-US" dirty="0"/>
              <a:t>Hypothetical Data: Serum [HCO3-] vs PaCO2</a:t>
            </a:r>
          </a:p>
          <a:p>
            <a:r>
              <a:rPr lang="en-US" dirty="0"/>
              <a:t>PC1: Degree of CO2 retention</a:t>
            </a:r>
          </a:p>
          <a:p>
            <a:r>
              <a:rPr lang="en-US" dirty="0"/>
              <a:t>PC2: Degree of Metabolic Compensation</a:t>
            </a:r>
          </a:p>
        </p:txBody>
      </p:sp>
      <p:pic>
        <p:nvPicPr>
          <p:cNvPr id="4" name="Picture 2">
            <a:extLst>
              <a:ext uri="{FF2B5EF4-FFF2-40B4-BE49-F238E27FC236}">
                <a16:creationId xmlns:a16="http://schemas.microsoft.com/office/drawing/2014/main" id="{A3E29D67-45CC-F74C-4B85-3E0545DCA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044" y="1453798"/>
            <a:ext cx="3758001" cy="2791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DD4E04-8ACF-04F5-42F4-AA10719E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714" y="1453798"/>
            <a:ext cx="3758002" cy="279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5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lstStyle/>
          <a:p>
            <a:r>
              <a:rPr lang="en-US" dirty="0"/>
              <a:t>Why? </a:t>
            </a:r>
          </a:p>
          <a:p>
            <a:pPr lvl="1"/>
            <a:r>
              <a:rPr lang="en-US" dirty="0"/>
              <a:t>If only a few data axes describe most the variability, computational phenotypes without a reference standard will be harder</a:t>
            </a:r>
          </a:p>
          <a:p>
            <a:pPr lvl="1"/>
            <a:r>
              <a:rPr lang="en-US" dirty="0"/>
              <a:t>Principal components would be used for inputs into</a:t>
            </a:r>
          </a:p>
          <a:p>
            <a:pPr lvl="2"/>
            <a:r>
              <a:rPr lang="en-US" dirty="0"/>
              <a:t>Clustering algorithms</a:t>
            </a:r>
          </a:p>
          <a:p>
            <a:pPr lvl="2"/>
            <a:r>
              <a:rPr lang="en-US" dirty="0"/>
              <a:t>Classifiers (e.g. regressions) </a:t>
            </a:r>
            <a:br>
              <a:rPr lang="en-US" dirty="0"/>
            </a:br>
            <a:endParaRPr lang="en-US" dirty="0"/>
          </a:p>
        </p:txBody>
      </p:sp>
      <p:pic>
        <p:nvPicPr>
          <p:cNvPr id="5" name="Content Placeholder 3">
            <a:extLst>
              <a:ext uri="{FF2B5EF4-FFF2-40B4-BE49-F238E27FC236}">
                <a16:creationId xmlns:a16="http://schemas.microsoft.com/office/drawing/2014/main" id="{5FDFD95F-6D3D-F003-8515-36F9A95661F4}"/>
              </a:ext>
            </a:extLst>
          </p:cNvPr>
          <p:cNvPicPr>
            <a:picLocks noChangeAspect="1"/>
          </p:cNvPicPr>
          <p:nvPr/>
        </p:nvPicPr>
        <p:blipFill>
          <a:blip r:embed="rId3"/>
          <a:stretch>
            <a:fillRect/>
          </a:stretch>
        </p:blipFill>
        <p:spPr>
          <a:xfrm>
            <a:off x="718174" y="4379887"/>
            <a:ext cx="9766300" cy="2247900"/>
          </a:xfrm>
          <a:prstGeom prst="rect">
            <a:avLst/>
          </a:prstGeom>
        </p:spPr>
      </p:pic>
    </p:spTree>
    <p:extLst>
      <p:ext uri="{BB962C8B-B14F-4D97-AF65-F5344CB8AC3E}">
        <p14:creationId xmlns:p14="http://schemas.microsoft.com/office/powerpoint/2010/main" val="65215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lstStyle/>
          <a:p>
            <a:r>
              <a:rPr lang="en-US" dirty="0"/>
              <a:t>Why? </a:t>
            </a:r>
          </a:p>
          <a:p>
            <a:pPr lvl="1"/>
            <a:r>
              <a:rPr lang="en-US" dirty="0"/>
              <a:t>If only a few data axes describe most the variability, computational phenotypes without a reference standard will be harder</a:t>
            </a:r>
          </a:p>
          <a:p>
            <a:pPr lvl="1"/>
            <a:r>
              <a:rPr lang="en-US" dirty="0"/>
              <a:t>Allows us to understand which types of features vary between patients with hypercapnic RF</a:t>
            </a:r>
          </a:p>
          <a:p>
            <a:pPr lvl="2"/>
            <a:r>
              <a:rPr lang="en-US" dirty="0"/>
              <a:t>Assess differences between currently used methods of identification</a:t>
            </a:r>
          </a:p>
          <a:p>
            <a:pPr lvl="2"/>
            <a:r>
              <a:rPr lang="en-US" dirty="0"/>
              <a:t>Propose features to use in better identification methods </a:t>
            </a:r>
          </a:p>
          <a:p>
            <a:pPr lvl="1"/>
            <a:r>
              <a:rPr lang="en-US" dirty="0"/>
              <a:t>Principal components would be used for inputs into</a:t>
            </a:r>
          </a:p>
          <a:p>
            <a:pPr lvl="2"/>
            <a:r>
              <a:rPr lang="en-US" dirty="0"/>
              <a:t>Clustering algorithms</a:t>
            </a:r>
          </a:p>
          <a:p>
            <a:pPr lvl="2"/>
            <a:r>
              <a:rPr lang="en-US" dirty="0"/>
              <a:t>Classifiers (i.e. ‘machine learning’)</a:t>
            </a:r>
            <a:br>
              <a:rPr lang="en-US" dirty="0"/>
            </a:br>
            <a:endParaRPr lang="en-US" dirty="0"/>
          </a:p>
        </p:txBody>
      </p:sp>
    </p:spTree>
    <p:extLst>
      <p:ext uri="{BB962C8B-B14F-4D97-AF65-F5344CB8AC3E}">
        <p14:creationId xmlns:p14="http://schemas.microsoft.com/office/powerpoint/2010/main" val="3451290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normAutofit fontScale="92500" lnSpcReduction="20000"/>
          </a:bodyPr>
          <a:lstStyle/>
          <a:p>
            <a:r>
              <a:rPr lang="en-US" dirty="0"/>
              <a:t>Patients: Met ICD code, ABG, or Procedure code-based definition for hypercapnic respiratory failure during 1st admission.</a:t>
            </a:r>
          </a:p>
          <a:p>
            <a:r>
              <a:rPr lang="en-US" dirty="0"/>
              <a:t>Method: Generate and operationalize a list of candidate features</a:t>
            </a:r>
          </a:p>
          <a:p>
            <a:pPr lvl="1"/>
            <a:r>
              <a:rPr lang="en-US" dirty="0"/>
              <a:t>Demographics (Age, Sex, Ethnicity/Race)</a:t>
            </a:r>
          </a:p>
          <a:p>
            <a:pPr lvl="1"/>
            <a:r>
              <a:rPr lang="en-US" dirty="0"/>
              <a:t>Lab Test (ABG, VBG, BMP, Hgb, LVEF)</a:t>
            </a:r>
          </a:p>
          <a:p>
            <a:pPr lvl="1"/>
            <a:r>
              <a:rPr lang="en-US" dirty="0"/>
              <a:t>Diagnostic codes during the admission (e.g. Heart Failure I50.*, Status Asthmaticus (J46.*), Guillain-Barre(G61.*), etc. etc. </a:t>
            </a:r>
          </a:p>
          <a:p>
            <a:pPr lvl="1"/>
            <a:r>
              <a:rPr lang="en-US" dirty="0"/>
              <a:t>Procedures (NIV, IMV, Nerve Conduction Studies, Inhaler Teaching, CXR, Critical Care Services, etc.)</a:t>
            </a:r>
          </a:p>
          <a:p>
            <a:pPr lvl="1"/>
            <a:r>
              <a:rPr lang="en-US" dirty="0"/>
              <a:t>Prior Diagnoses (OSA G47.3, Dementia F01-9.*, Spinal Cord Injury G95)</a:t>
            </a:r>
          </a:p>
          <a:p>
            <a:pPr lvl="1"/>
            <a:r>
              <a:rPr lang="en-US" dirty="0"/>
              <a:t>Inpatient Medications (Corticosteroids, Naloxone, Bronchodilators, Diuretics)</a:t>
            </a:r>
          </a:p>
          <a:p>
            <a:pPr lvl="1"/>
            <a:r>
              <a:rPr lang="en-US" dirty="0"/>
              <a:t>Prior Outpatient Medications (Opiates, Diuretics)</a:t>
            </a:r>
          </a:p>
          <a:p>
            <a:pPr lvl="1"/>
            <a:r>
              <a:rPr lang="en-US" dirty="0"/>
              <a:t>Vital signs (first recorded RR-14, recorded BMI-22, etc.)</a:t>
            </a:r>
            <a:br>
              <a:rPr lang="en-US" dirty="0"/>
            </a:br>
            <a:endParaRPr lang="en-US" dirty="0"/>
          </a:p>
        </p:txBody>
      </p:sp>
    </p:spTree>
    <p:extLst>
      <p:ext uri="{BB962C8B-B14F-4D97-AF65-F5344CB8AC3E}">
        <p14:creationId xmlns:p14="http://schemas.microsoft.com/office/powerpoint/2010/main" val="295330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061E7-A523-DD38-1DAB-353548CEEC62}"/>
              </a:ext>
            </a:extLst>
          </p:cNvPr>
          <p:cNvSpPr>
            <a:spLocks noGrp="1"/>
          </p:cNvSpPr>
          <p:nvPr>
            <p:ph type="title"/>
          </p:nvPr>
        </p:nvSpPr>
        <p:spPr/>
        <p:txBody>
          <a:bodyPr/>
          <a:lstStyle/>
          <a:p>
            <a:r>
              <a:rPr lang="en-US" dirty="0"/>
              <a:t>Preliminary Results: </a:t>
            </a:r>
          </a:p>
        </p:txBody>
      </p:sp>
      <p:sp>
        <p:nvSpPr>
          <p:cNvPr id="7" name="Content Placeholder 6">
            <a:extLst>
              <a:ext uri="{FF2B5EF4-FFF2-40B4-BE49-F238E27FC236}">
                <a16:creationId xmlns:a16="http://schemas.microsoft.com/office/drawing/2014/main" id="{6052A06D-9B69-464B-D48B-D3BB2BA5E7D7}"/>
              </a:ext>
            </a:extLst>
          </p:cNvPr>
          <p:cNvSpPr>
            <a:spLocks noGrp="1"/>
          </p:cNvSpPr>
          <p:nvPr>
            <p:ph idx="1"/>
          </p:nvPr>
        </p:nvSpPr>
        <p:spPr/>
        <p:txBody>
          <a:bodyPr/>
          <a:lstStyle/>
          <a:p>
            <a:r>
              <a:rPr lang="en-US" dirty="0"/>
              <a:t>Dataset: 925,512 patients from 70 Healthcare organizations since 2017. 20 </a:t>
            </a:r>
            <a:r>
              <a:rPr lang="en-US" dirty="0" err="1"/>
              <a:t>gb</a:t>
            </a:r>
            <a:r>
              <a:rPr lang="en-US" dirty="0"/>
              <a:t> of data. </a:t>
            </a:r>
          </a:p>
          <a:p>
            <a:pPr lvl="1"/>
            <a:r>
              <a:rPr lang="en-US" dirty="0"/>
              <a:t>1.2 Billion ‘facts’ in medications alone. </a:t>
            </a:r>
          </a:p>
          <a:p>
            <a:pPr lvl="1"/>
            <a:r>
              <a:rPr lang="en-US" dirty="0"/>
              <a:t>Center for High Performance Computing protected environment</a:t>
            </a:r>
          </a:p>
          <a:p>
            <a:r>
              <a:rPr lang="en-US" dirty="0"/>
              <a:t> Limited ”test data” set with ~100 mb worth of data (sparse) </a:t>
            </a:r>
          </a:p>
          <a:p>
            <a:pPr lvl="1"/>
            <a:r>
              <a:rPr lang="en-US" dirty="0"/>
              <a:t>Test scripts prior to main run in coming weeks. </a:t>
            </a:r>
          </a:p>
        </p:txBody>
      </p:sp>
    </p:spTree>
    <p:extLst>
      <p:ext uri="{BB962C8B-B14F-4D97-AF65-F5344CB8AC3E}">
        <p14:creationId xmlns:p14="http://schemas.microsoft.com/office/powerpoint/2010/main" val="288156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F23B-0C61-35F8-D4BB-D06AC30C7D8A}"/>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78753082-D04E-CEE7-C08D-93D8E9FEDB8E}"/>
              </a:ext>
            </a:extLst>
          </p:cNvPr>
          <p:cNvSpPr>
            <a:spLocks noGrp="1"/>
          </p:cNvSpPr>
          <p:nvPr>
            <p:ph idx="1"/>
          </p:nvPr>
        </p:nvSpPr>
        <p:spPr/>
        <p:txBody>
          <a:bodyPr>
            <a:normAutofit/>
          </a:bodyPr>
          <a:lstStyle/>
          <a:p>
            <a:r>
              <a:rPr lang="en-US" dirty="0"/>
              <a:t>Most common </a:t>
            </a:r>
            <a:r>
              <a:rPr lang="en-US" dirty="0" err="1"/>
              <a:t>dx’s</a:t>
            </a:r>
            <a:r>
              <a:rPr lang="en-US" dirty="0"/>
              <a:t> Pneumonia, Dyspnea NOS, AECOPD, Long term use of opiates</a:t>
            </a:r>
          </a:p>
          <a:p>
            <a:r>
              <a:rPr lang="en-US" dirty="0"/>
              <a:t>Most common procedures: Xray, CPAP, treatment with inhalers</a:t>
            </a:r>
          </a:p>
          <a:p>
            <a:r>
              <a:rPr lang="en-US" dirty="0"/>
              <a:t>Most common pre-existing: Dementia, OSA, Secondary </a:t>
            </a:r>
            <a:r>
              <a:rPr lang="en-US" dirty="0" err="1"/>
              <a:t>Polycthemia</a:t>
            </a:r>
            <a:endParaRPr lang="en-US" dirty="0"/>
          </a:p>
          <a:p>
            <a:r>
              <a:rPr lang="en-US" dirty="0"/>
              <a:t>Inpatient medications: Steroids &gt; Narcan &gt; Vasodilators </a:t>
            </a:r>
          </a:p>
          <a:p>
            <a:r>
              <a:rPr lang="en-US" dirty="0"/>
              <a:t>Outpatient medications: Opiates &gt; Loop diuretics &gt; bronchodilators &gt; muscle relaxers.</a:t>
            </a:r>
          </a:p>
          <a:p>
            <a:endParaRPr lang="en-US" dirty="0">
              <a:latin typeface="Courier" pitchFamily="2" charset="0"/>
            </a:endParaRPr>
          </a:p>
          <a:p>
            <a:endParaRPr lang="en-US" dirty="0"/>
          </a:p>
        </p:txBody>
      </p:sp>
    </p:spTree>
    <p:extLst>
      <p:ext uri="{BB962C8B-B14F-4D97-AF65-F5344CB8AC3E}">
        <p14:creationId xmlns:p14="http://schemas.microsoft.com/office/powerpoint/2010/main" val="394794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41FA-7024-DD57-3924-D186BD98ED88}"/>
              </a:ext>
            </a:extLst>
          </p:cNvPr>
          <p:cNvSpPr>
            <a:spLocks noGrp="1"/>
          </p:cNvSpPr>
          <p:nvPr>
            <p:ph type="title"/>
          </p:nvPr>
        </p:nvSpPr>
        <p:spPr/>
        <p:txBody>
          <a:bodyPr/>
          <a:lstStyle/>
          <a:p>
            <a:r>
              <a:rPr lang="en-US" dirty="0"/>
              <a:t>Research Motivation: Why OSA &amp; CO2?</a:t>
            </a:r>
          </a:p>
        </p:txBody>
      </p:sp>
      <p:sp>
        <p:nvSpPr>
          <p:cNvPr id="3" name="Content Placeholder 2">
            <a:extLst>
              <a:ext uri="{FF2B5EF4-FFF2-40B4-BE49-F238E27FC236}">
                <a16:creationId xmlns:a16="http://schemas.microsoft.com/office/drawing/2014/main" id="{6B4B4F7C-E137-907A-2EC0-1B985BA90567}"/>
              </a:ext>
            </a:extLst>
          </p:cNvPr>
          <p:cNvSpPr>
            <a:spLocks noGrp="1"/>
          </p:cNvSpPr>
          <p:nvPr>
            <p:ph idx="1"/>
          </p:nvPr>
        </p:nvSpPr>
        <p:spPr/>
        <p:txBody>
          <a:bodyPr>
            <a:normAutofit fontScale="77500" lnSpcReduction="20000"/>
          </a:bodyPr>
          <a:lstStyle/>
          <a:p>
            <a:r>
              <a:rPr lang="en-US" dirty="0"/>
              <a:t>Epidemiologic Research on OSA and Hypercapnia is a quagmire</a:t>
            </a:r>
          </a:p>
          <a:p>
            <a:pPr lvl="1"/>
            <a:r>
              <a:rPr lang="en-US" dirty="0"/>
              <a:t>Assessing degree of ’exposure’ to OSA is inaccurate: control groups often contaminated; AHI is not a reliable surrogate for severity</a:t>
            </a:r>
          </a:p>
          <a:p>
            <a:r>
              <a:rPr lang="en-US" dirty="0"/>
              <a:t>Deleterious consequences of OSA on ventilatory control are extremely plausible and modifiable</a:t>
            </a:r>
          </a:p>
          <a:p>
            <a:pPr lvl="1"/>
            <a:r>
              <a:rPr lang="en-US" dirty="0"/>
              <a:t>Ventilatory control is malleable (breath hold divers, inspired CO2 studies)</a:t>
            </a:r>
          </a:p>
          <a:p>
            <a:pPr lvl="1"/>
            <a:r>
              <a:rPr lang="en-US" dirty="0"/>
              <a:t>Except perhaps sleepiness, much more direct consequence than other sequalae </a:t>
            </a:r>
          </a:p>
          <a:p>
            <a:pPr lvl="1"/>
            <a:r>
              <a:rPr lang="en-US" dirty="0"/>
              <a:t>Why UT? Not as easily recognized at sea-level (yet; CO2 monitoring..)</a:t>
            </a:r>
          </a:p>
          <a:p>
            <a:r>
              <a:rPr lang="en-US" dirty="0"/>
              <a:t>We have made progress reducing exposures for other lung disease (pollution, smoking), but we are not yet making progress on risks for ventilation control abnormalities  (obesity, opiates)  </a:t>
            </a:r>
          </a:p>
          <a:p>
            <a:r>
              <a:rPr lang="en-US" b="1" dirty="0"/>
              <a:t>Patients prone to ventilatory decompensation are not currently systematically identified or managed, and so frequently fall through the cracks. Identification and treatment of sleep disordered breathing and its risk factors is a promising approach to improve their care but requires empiric support. </a:t>
            </a:r>
          </a:p>
          <a:p>
            <a:endParaRPr lang="en-US" dirty="0"/>
          </a:p>
        </p:txBody>
      </p:sp>
    </p:spTree>
    <p:extLst>
      <p:ext uri="{BB962C8B-B14F-4D97-AF65-F5344CB8AC3E}">
        <p14:creationId xmlns:p14="http://schemas.microsoft.com/office/powerpoint/2010/main" val="410458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D1CA-709E-2714-45F2-154B4A36D9F9}"/>
              </a:ext>
            </a:extLst>
          </p:cNvPr>
          <p:cNvSpPr>
            <a:spLocks noGrp="1"/>
          </p:cNvSpPr>
          <p:nvPr>
            <p:ph type="title"/>
          </p:nvPr>
        </p:nvSpPr>
        <p:spPr/>
        <p:txBody>
          <a:bodyPr/>
          <a:lstStyle/>
          <a:p>
            <a:r>
              <a:rPr lang="en-US" dirty="0"/>
              <a:t>Preliminary Results</a:t>
            </a:r>
          </a:p>
        </p:txBody>
      </p:sp>
      <p:pic>
        <p:nvPicPr>
          <p:cNvPr id="11" name="Picture 10">
            <a:extLst>
              <a:ext uri="{FF2B5EF4-FFF2-40B4-BE49-F238E27FC236}">
                <a16:creationId xmlns:a16="http://schemas.microsoft.com/office/drawing/2014/main" id="{5FCABBF8-E2C9-206E-789A-722CD68B6B9F}"/>
              </a:ext>
            </a:extLst>
          </p:cNvPr>
          <p:cNvPicPr>
            <a:picLocks noChangeAspect="1"/>
          </p:cNvPicPr>
          <p:nvPr/>
        </p:nvPicPr>
        <p:blipFill>
          <a:blip r:embed="rId3"/>
          <a:stretch>
            <a:fillRect/>
          </a:stretch>
        </p:blipFill>
        <p:spPr>
          <a:xfrm>
            <a:off x="1017588" y="1979695"/>
            <a:ext cx="2976563" cy="2182813"/>
          </a:xfrm>
          <a:prstGeom prst="rect">
            <a:avLst/>
          </a:prstGeom>
        </p:spPr>
      </p:pic>
      <p:pic>
        <p:nvPicPr>
          <p:cNvPr id="12" name="Content Placeholder 4">
            <a:extLst>
              <a:ext uri="{FF2B5EF4-FFF2-40B4-BE49-F238E27FC236}">
                <a16:creationId xmlns:a16="http://schemas.microsoft.com/office/drawing/2014/main" id="{2C918B05-D9BF-499D-70B4-669BF763016B}"/>
              </a:ext>
            </a:extLst>
          </p:cNvPr>
          <p:cNvPicPr>
            <a:picLocks noChangeAspect="1"/>
          </p:cNvPicPr>
          <p:nvPr/>
        </p:nvPicPr>
        <p:blipFill>
          <a:blip r:embed="rId4"/>
          <a:stretch>
            <a:fillRect/>
          </a:stretch>
        </p:blipFill>
        <p:spPr>
          <a:xfrm>
            <a:off x="4062413" y="1979695"/>
            <a:ext cx="3225800" cy="2182813"/>
          </a:xfrm>
          <a:prstGeom prst="rect">
            <a:avLst/>
          </a:prstGeom>
        </p:spPr>
      </p:pic>
      <p:pic>
        <p:nvPicPr>
          <p:cNvPr id="14" name="Picture 13">
            <a:extLst>
              <a:ext uri="{FF2B5EF4-FFF2-40B4-BE49-F238E27FC236}">
                <a16:creationId xmlns:a16="http://schemas.microsoft.com/office/drawing/2014/main" id="{482AD2FB-5A5E-970B-AE95-F0BDA425EC30}"/>
              </a:ext>
            </a:extLst>
          </p:cNvPr>
          <p:cNvPicPr>
            <a:picLocks noChangeAspect="1"/>
          </p:cNvPicPr>
          <p:nvPr/>
        </p:nvPicPr>
        <p:blipFill>
          <a:blip r:embed="rId5"/>
          <a:stretch>
            <a:fillRect/>
          </a:stretch>
        </p:blipFill>
        <p:spPr>
          <a:xfrm>
            <a:off x="1017588" y="4230770"/>
            <a:ext cx="6272213" cy="1365250"/>
          </a:xfrm>
          <a:prstGeom prst="rect">
            <a:avLst/>
          </a:prstGeom>
        </p:spPr>
      </p:pic>
      <p:pic>
        <p:nvPicPr>
          <p:cNvPr id="15" name="Picture 14">
            <a:extLst>
              <a:ext uri="{FF2B5EF4-FFF2-40B4-BE49-F238E27FC236}">
                <a16:creationId xmlns:a16="http://schemas.microsoft.com/office/drawing/2014/main" id="{0610CF49-A0FE-4038-3D58-72BCC7085D71}"/>
              </a:ext>
            </a:extLst>
          </p:cNvPr>
          <p:cNvPicPr>
            <a:picLocks noChangeAspect="1"/>
          </p:cNvPicPr>
          <p:nvPr/>
        </p:nvPicPr>
        <p:blipFill>
          <a:blip r:embed="rId6"/>
          <a:stretch>
            <a:fillRect/>
          </a:stretch>
        </p:blipFill>
        <p:spPr>
          <a:xfrm>
            <a:off x="7359650" y="1979695"/>
            <a:ext cx="3814763" cy="3616325"/>
          </a:xfrm>
          <a:prstGeom prst="rect">
            <a:avLst/>
          </a:prstGeom>
        </p:spPr>
      </p:pic>
    </p:spTree>
    <p:extLst>
      <p:ext uri="{BB962C8B-B14F-4D97-AF65-F5344CB8AC3E}">
        <p14:creationId xmlns:p14="http://schemas.microsoft.com/office/powerpoint/2010/main" val="354977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3F49-CBFF-B5D9-36C1-E6851117A0FE}"/>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57A28865-6D46-7D15-3CEA-2F66F0E505BF}"/>
              </a:ext>
            </a:extLst>
          </p:cNvPr>
          <p:cNvSpPr>
            <a:spLocks noGrp="1"/>
          </p:cNvSpPr>
          <p:nvPr>
            <p:ph idx="1"/>
          </p:nvPr>
        </p:nvSpPr>
        <p:spPr/>
        <p:txBody>
          <a:bodyPr/>
          <a:lstStyle/>
          <a:p>
            <a:r>
              <a:rPr lang="en-US" dirty="0"/>
              <a:t>Further proofreading that our encoding/capture of data features is accurate. </a:t>
            </a:r>
          </a:p>
          <a:p>
            <a:r>
              <a:rPr lang="en-US" dirty="0"/>
              <a:t>Run the PCA on the full dataset and evaluate whether (or not) there are physiologic correlates to most important principal components</a:t>
            </a:r>
          </a:p>
          <a:p>
            <a:r>
              <a:rPr lang="en-US" dirty="0"/>
              <a:t>Evaluate whether the patients identified by the 3 epidemiologic methods in current use (ABG, procedures, dx-based) differ based on the principal components</a:t>
            </a:r>
          </a:p>
        </p:txBody>
      </p:sp>
    </p:spTree>
    <p:extLst>
      <p:ext uri="{BB962C8B-B14F-4D97-AF65-F5344CB8AC3E}">
        <p14:creationId xmlns:p14="http://schemas.microsoft.com/office/powerpoint/2010/main" val="370561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84B9-2CF4-9E9E-3BC2-BE938C012EAB}"/>
              </a:ext>
            </a:extLst>
          </p:cNvPr>
          <p:cNvSpPr>
            <a:spLocks noGrp="1"/>
          </p:cNvSpPr>
          <p:nvPr>
            <p:ph type="title"/>
          </p:nvPr>
        </p:nvSpPr>
        <p:spPr/>
        <p:txBody>
          <a:bodyPr/>
          <a:lstStyle/>
          <a:p>
            <a:r>
              <a:rPr lang="en-US" dirty="0"/>
              <a:t>Issues: </a:t>
            </a:r>
            <a:r>
              <a:rPr lang="en-US" b="1" dirty="0"/>
              <a:t>inferences</a:t>
            </a:r>
            <a:r>
              <a:rPr lang="en-US" dirty="0"/>
              <a:t> from data </a:t>
            </a:r>
          </a:p>
        </p:txBody>
      </p:sp>
      <p:sp>
        <p:nvSpPr>
          <p:cNvPr id="3" name="Content Placeholder 2">
            <a:extLst>
              <a:ext uri="{FF2B5EF4-FFF2-40B4-BE49-F238E27FC236}">
                <a16:creationId xmlns:a16="http://schemas.microsoft.com/office/drawing/2014/main" id="{D5031DB1-170A-FCFD-719E-3B6BDBBD15F2}"/>
              </a:ext>
            </a:extLst>
          </p:cNvPr>
          <p:cNvSpPr>
            <a:spLocks noGrp="1"/>
          </p:cNvSpPr>
          <p:nvPr>
            <p:ph idx="1"/>
          </p:nvPr>
        </p:nvSpPr>
        <p:spPr/>
        <p:txBody>
          <a:bodyPr>
            <a:normAutofit fontScale="92500" lnSpcReduction="20000"/>
          </a:bodyPr>
          <a:lstStyle/>
          <a:p>
            <a:r>
              <a:rPr lang="en-US" dirty="0"/>
              <a:t>Research degrees of freedom: </a:t>
            </a:r>
          </a:p>
          <a:p>
            <a:pPr lvl="1"/>
            <a:r>
              <a:rPr lang="en-US" dirty="0"/>
              <a:t>What candidate features do we include? How do we represent them? </a:t>
            </a:r>
          </a:p>
          <a:p>
            <a:r>
              <a:rPr lang="en-US" dirty="0"/>
              <a:t>Do principal components correspond to helpful things? Could you test it?</a:t>
            </a:r>
          </a:p>
          <a:p>
            <a:pPr lvl="1"/>
            <a:r>
              <a:rPr lang="en-US" dirty="0"/>
              <a:t>If you did it on a slightly different data-set, would you find the same thing? </a:t>
            </a:r>
          </a:p>
          <a:p>
            <a:pPr lvl="1"/>
            <a:r>
              <a:rPr lang="en-US" dirty="0"/>
              <a:t>Would they persist through time? </a:t>
            </a:r>
          </a:p>
          <a:p>
            <a:r>
              <a:rPr lang="en-US" dirty="0"/>
              <a:t>Big Data: ~roughly 1/4 of all people with hypercapnic RF in the USA</a:t>
            </a:r>
          </a:p>
          <a:p>
            <a:pPr lvl="1"/>
            <a:r>
              <a:rPr lang="en-US" dirty="0" err="1"/>
              <a:t>Aus</a:t>
            </a:r>
            <a:r>
              <a:rPr lang="en-US" dirty="0"/>
              <a:t> prevalence (150 per 100,000 per year = 500,000 people with hypercapnia in USA per year)</a:t>
            </a:r>
          </a:p>
          <a:p>
            <a:pPr lvl="1"/>
            <a:r>
              <a:rPr lang="en-US" dirty="0"/>
              <a:t>“Which one should I trust more: a 1% survey with 60% response rate or a self-reported administrative dataset covering 80% of the population?” Xiao-Li Meng. Depends on 3 things</a:t>
            </a:r>
          </a:p>
          <a:p>
            <a:pPr lvl="2"/>
            <a:r>
              <a:rPr lang="en-US" dirty="0"/>
              <a:t>Data quality measure: how non-random is the data included</a:t>
            </a:r>
          </a:p>
          <a:p>
            <a:pPr lvl="2"/>
            <a:r>
              <a:rPr lang="en-US" dirty="0"/>
              <a:t>Data quantity measure: how much of the population of interest is in the dataset</a:t>
            </a:r>
          </a:p>
          <a:p>
            <a:pPr lvl="2"/>
            <a:r>
              <a:rPr lang="en-US" dirty="0"/>
              <a:t>Problem difficulty measure</a:t>
            </a:r>
          </a:p>
          <a:p>
            <a:pPr lvl="1"/>
            <a:endParaRPr lang="en-US" dirty="0"/>
          </a:p>
          <a:p>
            <a:pPr lvl="1"/>
            <a:endParaRPr lang="en-US" dirty="0"/>
          </a:p>
        </p:txBody>
      </p:sp>
    </p:spTree>
    <p:extLst>
      <p:ext uri="{BB962C8B-B14F-4D97-AF65-F5344CB8AC3E}">
        <p14:creationId xmlns:p14="http://schemas.microsoft.com/office/powerpoint/2010/main" val="3622796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84A3-C53F-BB85-49CD-46CDEEA2D304}"/>
              </a:ext>
            </a:extLst>
          </p:cNvPr>
          <p:cNvSpPr>
            <a:spLocks noGrp="1"/>
          </p:cNvSpPr>
          <p:nvPr>
            <p:ph type="title"/>
          </p:nvPr>
        </p:nvSpPr>
        <p:spPr/>
        <p:txBody>
          <a:bodyPr>
            <a:normAutofit/>
          </a:bodyPr>
          <a:lstStyle/>
          <a:p>
            <a:r>
              <a:rPr lang="en-US" dirty="0"/>
              <a:t> Thoughts? </a:t>
            </a:r>
          </a:p>
        </p:txBody>
      </p:sp>
      <p:sp>
        <p:nvSpPr>
          <p:cNvPr id="3" name="Content Placeholder 2">
            <a:extLst>
              <a:ext uri="{FF2B5EF4-FFF2-40B4-BE49-F238E27FC236}">
                <a16:creationId xmlns:a16="http://schemas.microsoft.com/office/drawing/2014/main" id="{03423931-3DD2-B9F2-DD7A-859CBFD637A4}"/>
              </a:ext>
            </a:extLst>
          </p:cNvPr>
          <p:cNvSpPr>
            <a:spLocks noGrp="1"/>
          </p:cNvSpPr>
          <p:nvPr>
            <p:ph idx="1"/>
          </p:nvPr>
        </p:nvSpPr>
        <p:spPr/>
        <p:txBody>
          <a:bodyPr>
            <a:normAutofit/>
          </a:bodyPr>
          <a:lstStyle/>
          <a:p>
            <a:r>
              <a:rPr lang="en-US" dirty="0"/>
              <a:t>Future Aims: </a:t>
            </a:r>
          </a:p>
          <a:p>
            <a:pPr lvl="1"/>
            <a:r>
              <a:rPr lang="en-US" dirty="0"/>
              <a:t>Include patients without hypercapnic respiratory failure and define the principle components that differ between patients with with w/o hypercapnic RF </a:t>
            </a:r>
          </a:p>
          <a:p>
            <a:pPr lvl="1"/>
            <a:r>
              <a:rPr lang="en-US" dirty="0"/>
              <a:t>Evaluate which features correlate with readmission risk or mortality risk*</a:t>
            </a:r>
          </a:p>
          <a:p>
            <a:pPr lvl="1"/>
            <a:r>
              <a:rPr lang="en-US" dirty="0"/>
              <a:t>Generate a reference standard dataset to test performance of various enrollment criteria**</a:t>
            </a:r>
          </a:p>
          <a:p>
            <a:pPr lvl="1"/>
            <a:r>
              <a:rPr lang="en-US" dirty="0"/>
              <a:t>Use the </a:t>
            </a:r>
            <a:r>
              <a:rPr lang="en-US" dirty="0" err="1"/>
              <a:t>TriNetX</a:t>
            </a:r>
            <a:r>
              <a:rPr lang="en-US" dirty="0"/>
              <a:t> database to develop a classifier that uses features available in the NCUPS National Readmission Database (comorbidities, diagnoses) to identify hypercapnic respiratory failure (by traditional criteria), then apply for estimate of nationwide readmission burden (rates, costs). </a:t>
            </a:r>
          </a:p>
        </p:txBody>
      </p:sp>
    </p:spTree>
    <p:extLst>
      <p:ext uri="{BB962C8B-B14F-4D97-AF65-F5344CB8AC3E}">
        <p14:creationId xmlns:p14="http://schemas.microsoft.com/office/powerpoint/2010/main" val="3648863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16F8-FAAC-69B2-6296-5E2020A8B0C5}"/>
              </a:ext>
            </a:extLst>
          </p:cNvPr>
          <p:cNvSpPr>
            <a:spLocks noGrp="1"/>
          </p:cNvSpPr>
          <p:nvPr>
            <p:ph type="title"/>
          </p:nvPr>
        </p:nvSpPr>
        <p:spPr/>
        <p:txBody>
          <a:bodyPr/>
          <a:lstStyle/>
          <a:p>
            <a:r>
              <a:rPr lang="en-US" dirty="0"/>
              <a:t>Rapid Fire Round</a:t>
            </a:r>
          </a:p>
        </p:txBody>
      </p:sp>
      <p:sp>
        <p:nvSpPr>
          <p:cNvPr id="3" name="Content Placeholder 2">
            <a:extLst>
              <a:ext uri="{FF2B5EF4-FFF2-40B4-BE49-F238E27FC236}">
                <a16:creationId xmlns:a16="http://schemas.microsoft.com/office/drawing/2014/main" id="{6919F6E6-28AA-7F7A-E943-C63142F6F869}"/>
              </a:ext>
            </a:extLst>
          </p:cNvPr>
          <p:cNvSpPr>
            <a:spLocks noGrp="1"/>
          </p:cNvSpPr>
          <p:nvPr>
            <p:ph idx="1"/>
          </p:nvPr>
        </p:nvSpPr>
        <p:spPr/>
        <p:txBody>
          <a:bodyPr>
            <a:normAutofit fontScale="92500"/>
          </a:bodyPr>
          <a:lstStyle/>
          <a:p>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r>
              <a:rPr lang="en-US" dirty="0">
                <a:latin typeface="Helvetica Neue" panose="02000503000000020004" pitchFamily="2" charset="0"/>
              </a:rPr>
              <a:t>HCO3 Kinetics After OSA Dx and Treatment: Analisa Taylor, Brian Locke, Heather Howe, Krishna Sundar</a:t>
            </a:r>
          </a:p>
          <a:p>
            <a:r>
              <a:rPr lang="en-US" dirty="0"/>
              <a:t>Factors predicting Central Sleep Apnea CPAP Trial vs. Likelihood of Success: Brian Locke, Jeff </a:t>
            </a:r>
            <a:r>
              <a:rPr lang="en-US" dirty="0" err="1"/>
              <a:t>Sellman</a:t>
            </a:r>
            <a:r>
              <a:rPr lang="en-US" dirty="0"/>
              <a:t>, Krishna Sundar</a:t>
            </a:r>
          </a:p>
          <a:p>
            <a:r>
              <a:rPr lang="en-US" dirty="0"/>
              <a:t>Burden of OSA Among Native Hawaiian Pacific Islanders: Brian Locke, </a:t>
            </a:r>
            <a:r>
              <a:rPr lang="en-US" dirty="0" err="1"/>
              <a:t>Divya</a:t>
            </a:r>
            <a:r>
              <a:rPr lang="en-US" dirty="0"/>
              <a:t> Sundar, Darin </a:t>
            </a:r>
            <a:r>
              <a:rPr lang="en-US" dirty="0" err="1"/>
              <a:t>Riyujn</a:t>
            </a:r>
            <a:endParaRPr lang="en-US" dirty="0"/>
          </a:p>
          <a:p>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a:p>
            <a:pPr marL="0" indent="0">
              <a:buNone/>
            </a:pPr>
            <a:endParaRPr lang="en-US" dirty="0"/>
          </a:p>
        </p:txBody>
      </p:sp>
    </p:spTree>
    <p:extLst>
      <p:ext uri="{BB962C8B-B14F-4D97-AF65-F5344CB8AC3E}">
        <p14:creationId xmlns:p14="http://schemas.microsoft.com/office/powerpoint/2010/main" val="104623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3216-FDAD-DE7F-B04A-C2F39752C591}"/>
              </a:ext>
            </a:extLst>
          </p:cNvPr>
          <p:cNvSpPr>
            <a:spLocks noGrp="1"/>
          </p:cNvSpPr>
          <p:nvPr>
            <p:ph type="title"/>
          </p:nvPr>
        </p:nvSpPr>
        <p:spPr/>
        <p:txBody>
          <a:bodyPr>
            <a:normAutofit/>
          </a:bodyPr>
          <a:lstStyle/>
          <a:p>
            <a:r>
              <a:rPr lang="en-US" sz="2400" dirty="0"/>
              <a:t>Test Characteristics of HCO3-  with various causes of hypercapnia: Brian Locke, Jeanette Brown, Ram </a:t>
            </a:r>
            <a:r>
              <a:rPr lang="en-US" sz="2400" dirty="0" err="1"/>
              <a:t>Gouripeddi</a:t>
            </a:r>
            <a:r>
              <a:rPr lang="en-US" sz="2400" dirty="0"/>
              <a:t>, Krishna Sundar</a:t>
            </a:r>
          </a:p>
        </p:txBody>
      </p:sp>
      <p:sp>
        <p:nvSpPr>
          <p:cNvPr id="3" name="Content Placeholder 2">
            <a:extLst>
              <a:ext uri="{FF2B5EF4-FFF2-40B4-BE49-F238E27FC236}">
                <a16:creationId xmlns:a16="http://schemas.microsoft.com/office/drawing/2014/main" id="{D47C8A6B-05CD-6B07-FA43-9EE955673DA0}"/>
              </a:ext>
            </a:extLst>
          </p:cNvPr>
          <p:cNvSpPr>
            <a:spLocks noGrp="1"/>
          </p:cNvSpPr>
          <p:nvPr>
            <p:ph idx="1"/>
          </p:nvPr>
        </p:nvSpPr>
        <p:spPr>
          <a:xfrm>
            <a:off x="838200" y="1825625"/>
            <a:ext cx="10854127" cy="4351338"/>
          </a:xfrm>
        </p:spPr>
        <p:txBody>
          <a:bodyPr>
            <a:normAutofit fontScale="92500" lnSpcReduction="10000"/>
          </a:bodyPr>
          <a:lstStyle/>
          <a:p>
            <a:r>
              <a:rPr lang="en-US" sz="2400" b="1" dirty="0"/>
              <a:t>Gap: </a:t>
            </a:r>
            <a:r>
              <a:rPr lang="en-US" sz="2400" dirty="0"/>
              <a:t>[HCO3-] has been validated for use in stable outpatients with suspected OHS undergoing sleep apnea testing.</a:t>
            </a:r>
          </a:p>
          <a:p>
            <a:r>
              <a:rPr lang="en-US" sz="2400" b="1" dirty="0"/>
              <a:t>Hypothesis: </a:t>
            </a:r>
            <a:r>
              <a:rPr lang="en-US" sz="2400" dirty="0"/>
              <a:t>[HCO3-] won’t work as well to exclude hypercapnia in other settings</a:t>
            </a:r>
          </a:p>
          <a:p>
            <a:r>
              <a:rPr lang="en-US" sz="2400" b="1" dirty="0"/>
              <a:t>Methods: </a:t>
            </a:r>
            <a:r>
              <a:rPr lang="en-US" sz="2400" dirty="0" err="1"/>
              <a:t>TriNetX</a:t>
            </a:r>
            <a:r>
              <a:rPr lang="en-US" sz="2400" dirty="0"/>
              <a:t> database. 1.9 Mil patients with ABG and BMP on same day. Classified as </a:t>
            </a:r>
          </a:p>
          <a:p>
            <a:pPr lvl="1"/>
            <a:r>
              <a:rPr lang="en-US" sz="1800" dirty="0"/>
              <a:t>True Positive (BMP HCO3 27+, PaCO2 45+)</a:t>
            </a:r>
          </a:p>
          <a:p>
            <a:pPr lvl="1"/>
            <a:r>
              <a:rPr lang="en-US" sz="1800" dirty="0"/>
              <a:t>TN (BMP HCO3 &lt;27, PaCO2 &lt;45)</a:t>
            </a:r>
          </a:p>
          <a:p>
            <a:pPr lvl="1"/>
            <a:r>
              <a:rPr lang="en-US" sz="1800" dirty="0"/>
              <a:t>FP (BMP HCO3 27+, PaCO2 &lt;45)</a:t>
            </a:r>
          </a:p>
          <a:p>
            <a:pPr lvl="1"/>
            <a:r>
              <a:rPr lang="en-US" sz="1800" dirty="0"/>
              <a:t>FN (BMP HCO3 &lt;27, PaCO2 45+) </a:t>
            </a:r>
          </a:p>
          <a:p>
            <a:r>
              <a:rPr lang="en-US" sz="2400" b="1" dirty="0"/>
              <a:t>Conclusion: </a:t>
            </a:r>
            <a:r>
              <a:rPr lang="en-US" sz="2400" dirty="0"/>
              <a:t>Most helpful excluding </a:t>
            </a:r>
          </a:p>
          <a:p>
            <a:pPr marL="0" indent="0">
              <a:buNone/>
            </a:pPr>
            <a:r>
              <a:rPr lang="en-US" sz="2400" dirty="0"/>
              <a:t>COPD and CHF; diagnosing NMD</a:t>
            </a:r>
          </a:p>
          <a:p>
            <a:r>
              <a:rPr lang="en-US" sz="2400" b="1" dirty="0"/>
              <a:t>TODO: </a:t>
            </a:r>
            <a:r>
              <a:rPr lang="en-US" sz="2400" dirty="0"/>
              <a:t>stratify by location </a:t>
            </a:r>
          </a:p>
          <a:p>
            <a:pPr marL="0" indent="0">
              <a:buNone/>
            </a:pPr>
            <a:r>
              <a:rPr lang="en-US" sz="2400" dirty="0"/>
              <a:t>(ER, ICU, </a:t>
            </a:r>
            <a:r>
              <a:rPr lang="en-US" sz="2400" dirty="0" err="1"/>
              <a:t>etc</a:t>
            </a:r>
            <a:r>
              <a:rPr lang="en-US" sz="2400" dirty="0"/>
              <a:t>). ROC curves</a:t>
            </a:r>
          </a:p>
        </p:txBody>
      </p:sp>
      <p:sp>
        <p:nvSpPr>
          <p:cNvPr id="4" name="Rectangle 2">
            <a:extLst>
              <a:ext uri="{FF2B5EF4-FFF2-40B4-BE49-F238E27FC236}">
                <a16:creationId xmlns:a16="http://schemas.microsoft.com/office/drawing/2014/main" id="{72A55085-6B16-E970-8000-2E5ABB9A45D6}"/>
              </a:ext>
            </a:extLst>
          </p:cNvPr>
          <p:cNvSpPr>
            <a:spLocks noChangeArrowheads="1"/>
          </p:cNvSpPr>
          <p:nvPr/>
        </p:nvSpPr>
        <p:spPr bwMode="auto">
          <a:xfrm>
            <a:off x="3477718" y="526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FBA8F4F-F971-FE70-0B91-7FD5E9767735}"/>
              </a:ext>
            </a:extLst>
          </p:cNvPr>
          <p:cNvGraphicFramePr>
            <a:graphicFrameLocks noChangeAspect="1"/>
          </p:cNvGraphicFramePr>
          <p:nvPr>
            <p:extLst>
              <p:ext uri="{D42A27DB-BD31-4B8C-83A1-F6EECF244321}">
                <p14:modId xmlns:p14="http://schemas.microsoft.com/office/powerpoint/2010/main" val="3165159081"/>
              </p:ext>
            </p:extLst>
          </p:nvPr>
        </p:nvGraphicFramePr>
        <p:xfrm>
          <a:off x="5516064" y="3532851"/>
          <a:ext cx="6176263" cy="2181026"/>
        </p:xfrm>
        <a:graphic>
          <a:graphicData uri="http://schemas.openxmlformats.org/presentationml/2006/ole">
            <mc:AlternateContent xmlns:mc="http://schemas.openxmlformats.org/markup-compatibility/2006">
              <mc:Choice xmlns:v="urn:schemas-microsoft-com:vml" Requires="v">
                <p:oleObj name="Worksheet" r:id="rId3" imgW="3492500" imgH="1231900" progId="Excel.Sheet.12">
                  <p:embed/>
                </p:oleObj>
              </mc:Choice>
              <mc:Fallback>
                <p:oleObj name="Worksheet" r:id="rId3" imgW="3492500" imgH="1231900" progId="Excel.Sheet.12">
                  <p:embed/>
                  <p:pic>
                    <p:nvPicPr>
                      <p:cNvPr id="0" name=""/>
                      <p:cNvPicPr/>
                      <p:nvPr/>
                    </p:nvPicPr>
                    <p:blipFill>
                      <a:blip r:embed="rId4"/>
                      <a:stretch>
                        <a:fillRect/>
                      </a:stretch>
                    </p:blipFill>
                    <p:spPr>
                      <a:xfrm>
                        <a:off x="5516064" y="3532851"/>
                        <a:ext cx="6176263" cy="2181026"/>
                      </a:xfrm>
                      <a:prstGeom prst="rect">
                        <a:avLst/>
                      </a:prstGeom>
                    </p:spPr>
                  </p:pic>
                </p:oleObj>
              </mc:Fallback>
            </mc:AlternateContent>
          </a:graphicData>
        </a:graphic>
      </p:graphicFrame>
    </p:spTree>
    <p:extLst>
      <p:ext uri="{BB962C8B-B14F-4D97-AF65-F5344CB8AC3E}">
        <p14:creationId xmlns:p14="http://schemas.microsoft.com/office/powerpoint/2010/main" val="291172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337A-DC36-2671-B7DF-0B9B4A793865}"/>
              </a:ext>
            </a:extLst>
          </p:cNvPr>
          <p:cNvSpPr>
            <a:spLocks noGrp="1"/>
          </p:cNvSpPr>
          <p:nvPr>
            <p:ph type="title"/>
          </p:nvPr>
        </p:nvSpPr>
        <p:spPr/>
        <p:txBody>
          <a:bodyPr>
            <a:normAutofit/>
          </a:bodyPr>
          <a:lstStyle/>
          <a:p>
            <a:r>
              <a:rPr lang="en-US" sz="2400" dirty="0">
                <a:latin typeface="Helvetica Neue" panose="02000503000000020004" pitchFamily="2" charset="0"/>
              </a:rPr>
              <a:t>HCO</a:t>
            </a:r>
            <a:r>
              <a:rPr lang="en-US" sz="2400" baseline="-25000" dirty="0">
                <a:latin typeface="Helvetica Neue" panose="02000503000000020004" pitchFamily="2" charset="0"/>
              </a:rPr>
              <a:t>3</a:t>
            </a:r>
            <a:r>
              <a:rPr lang="en-US" sz="2400" baseline="30000" dirty="0">
                <a:latin typeface="Helvetica Neue" panose="02000503000000020004" pitchFamily="2" charset="0"/>
              </a:rPr>
              <a:t>-</a:t>
            </a:r>
            <a:r>
              <a:rPr lang="en-US" sz="2400" dirty="0">
                <a:latin typeface="Helvetica Neue" panose="02000503000000020004" pitchFamily="2" charset="0"/>
              </a:rPr>
              <a:t> Kinetics After OSA Dx and Treatment: Analisa Taylor, Brian Locke, Heather Howe, Kimberly Workman, Krishna Sundar</a:t>
            </a:r>
            <a:endParaRPr lang="en-US" sz="2400" dirty="0"/>
          </a:p>
        </p:txBody>
      </p:sp>
      <p:sp>
        <p:nvSpPr>
          <p:cNvPr id="3" name="Content Placeholder 2">
            <a:extLst>
              <a:ext uri="{FF2B5EF4-FFF2-40B4-BE49-F238E27FC236}">
                <a16:creationId xmlns:a16="http://schemas.microsoft.com/office/drawing/2014/main" id="{C80864A0-D2C5-6B4D-AE3D-7EDD9058A9F8}"/>
              </a:ext>
            </a:extLst>
          </p:cNvPr>
          <p:cNvSpPr>
            <a:spLocks noGrp="1"/>
          </p:cNvSpPr>
          <p:nvPr>
            <p:ph idx="1"/>
          </p:nvPr>
        </p:nvSpPr>
        <p:spPr/>
        <p:txBody>
          <a:bodyPr>
            <a:normAutofit/>
          </a:bodyPr>
          <a:lstStyle/>
          <a:p>
            <a:r>
              <a:rPr lang="en-US" sz="2200" b="1" dirty="0"/>
              <a:t>Gap: </a:t>
            </a:r>
            <a:r>
              <a:rPr lang="en-US" sz="2200" dirty="0"/>
              <a:t>The ERS defines OHS on a spectrum: At-risk (</a:t>
            </a:r>
            <a:r>
              <a:rPr lang="en-US" sz="2200" dirty="0" err="1"/>
              <a:t>OSA+Obesity</a:t>
            </a:r>
            <a:r>
              <a:rPr lang="en-US" sz="2200" dirty="0"/>
              <a:t>), Nocturnal Hypoventilation (↑ HCO</a:t>
            </a:r>
            <a:r>
              <a:rPr lang="en-US" sz="2200" baseline="-25000" dirty="0"/>
              <a:t>3</a:t>
            </a:r>
            <a:r>
              <a:rPr lang="en-US" sz="2200" dirty="0"/>
              <a:t>-), then hypercapnia (↑PaCO2). Unclear validity </a:t>
            </a:r>
          </a:p>
          <a:p>
            <a:r>
              <a:rPr lang="en-US" sz="2200" b="1" dirty="0"/>
              <a:t>Hypothesis: </a:t>
            </a:r>
            <a:r>
              <a:rPr lang="en-US" sz="2200" dirty="0"/>
              <a:t>Bicarbonate can identify patients with ERS Stage 1-4 OHS, and monitor treatment response</a:t>
            </a:r>
          </a:p>
          <a:p>
            <a:r>
              <a:rPr lang="en-US" sz="2200" b="1" dirty="0"/>
              <a:t>Methods: </a:t>
            </a:r>
            <a:r>
              <a:rPr lang="en-US" sz="2200" dirty="0"/>
              <a:t>n=52 obese </a:t>
            </a:r>
            <a:r>
              <a:rPr lang="en-US" sz="2200" dirty="0" err="1"/>
              <a:t>pt</a:t>
            </a:r>
            <a:r>
              <a:rPr lang="en-US" sz="2200" dirty="0"/>
              <a:t> undergoing SDB eval; obtained ABG as part of defunct study on sex hormones on OHS. 𝚫 HCO3-, 𝚫BMI, PAP compliance, rate of drugs influencing acid-base balance.</a:t>
            </a:r>
          </a:p>
          <a:p>
            <a:r>
              <a:rPr lang="en-US" sz="2200" b="1" dirty="0"/>
              <a:t>Results: </a:t>
            </a:r>
            <a:r>
              <a:rPr lang="en-US" sz="2200" dirty="0"/>
              <a:t>n=12 with HCO3- over 25 (elev. adj)</a:t>
            </a:r>
          </a:p>
          <a:p>
            <a:pPr marL="0" indent="0">
              <a:buNone/>
            </a:pPr>
            <a:r>
              <a:rPr lang="en-US" sz="2200" dirty="0"/>
              <a:t>	n= 13 with PaCO2 over 42. </a:t>
            </a:r>
          </a:p>
          <a:p>
            <a:pPr marL="0" indent="0">
              <a:buNone/>
            </a:pPr>
            <a:r>
              <a:rPr lang="en-US" sz="2200" dirty="0"/>
              <a:t>	Se 100%, </a:t>
            </a:r>
            <a:r>
              <a:rPr lang="en-US" sz="2200" dirty="0" err="1"/>
              <a:t>Sp</a:t>
            </a:r>
            <a:r>
              <a:rPr lang="en-US" sz="2200" dirty="0"/>
              <a:t> 88.9%, AUROC 0.944</a:t>
            </a:r>
          </a:p>
          <a:p>
            <a:r>
              <a:rPr lang="en-US" sz="2200" b="1" dirty="0"/>
              <a:t>TODO:</a:t>
            </a:r>
            <a:r>
              <a:rPr lang="en-US" sz="2200" dirty="0"/>
              <a:t> Compliance data, multi-level modeling</a:t>
            </a:r>
          </a:p>
        </p:txBody>
      </p:sp>
      <p:pic>
        <p:nvPicPr>
          <p:cNvPr id="4" name="Picture 3">
            <a:extLst>
              <a:ext uri="{FF2B5EF4-FFF2-40B4-BE49-F238E27FC236}">
                <a16:creationId xmlns:a16="http://schemas.microsoft.com/office/drawing/2014/main" id="{9F71FEA2-45F7-18DF-256E-2A9AB3ED6571}"/>
              </a:ext>
            </a:extLst>
          </p:cNvPr>
          <p:cNvPicPr>
            <a:picLocks noChangeAspect="1"/>
          </p:cNvPicPr>
          <p:nvPr/>
        </p:nvPicPr>
        <p:blipFill>
          <a:blip r:embed="rId3"/>
          <a:stretch>
            <a:fillRect/>
          </a:stretch>
        </p:blipFill>
        <p:spPr>
          <a:xfrm>
            <a:off x="7334562" y="4001294"/>
            <a:ext cx="4019238" cy="2679492"/>
          </a:xfrm>
          <a:prstGeom prst="rect">
            <a:avLst/>
          </a:prstGeom>
        </p:spPr>
      </p:pic>
      <p:cxnSp>
        <p:nvCxnSpPr>
          <p:cNvPr id="6" name="Straight Connector 5">
            <a:extLst>
              <a:ext uri="{FF2B5EF4-FFF2-40B4-BE49-F238E27FC236}">
                <a16:creationId xmlns:a16="http://schemas.microsoft.com/office/drawing/2014/main" id="{67D63B1D-C5C5-4F45-E734-D5DADF3F1D0D}"/>
              </a:ext>
            </a:extLst>
          </p:cNvPr>
          <p:cNvCxnSpPr/>
          <p:nvPr/>
        </p:nvCxnSpPr>
        <p:spPr>
          <a:xfrm flipV="1">
            <a:off x="9383843" y="4001294"/>
            <a:ext cx="0" cy="231060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B67202-26CB-AFE1-58BD-72ADAB0D748C}"/>
              </a:ext>
            </a:extLst>
          </p:cNvPr>
          <p:cNvCxnSpPr/>
          <p:nvPr/>
        </p:nvCxnSpPr>
        <p:spPr>
          <a:xfrm>
            <a:off x="7615003" y="4901784"/>
            <a:ext cx="32528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0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509B-C5A2-3041-D04B-62EF45831468}"/>
              </a:ext>
            </a:extLst>
          </p:cNvPr>
          <p:cNvSpPr>
            <a:spLocks noGrp="1"/>
          </p:cNvSpPr>
          <p:nvPr>
            <p:ph type="title"/>
          </p:nvPr>
        </p:nvSpPr>
        <p:spPr/>
        <p:txBody>
          <a:bodyPr>
            <a:normAutofit/>
          </a:bodyPr>
          <a:lstStyle/>
          <a:p>
            <a:r>
              <a:rPr lang="en-US" sz="2700" dirty="0"/>
              <a:t>Factors predicting Central Sleep Apnea CPAP Trial vs. Likelihood of Success: Brian Locke, Jeff </a:t>
            </a:r>
            <a:r>
              <a:rPr lang="en-US" sz="2700" dirty="0" err="1"/>
              <a:t>Sellman</a:t>
            </a:r>
            <a:r>
              <a:rPr lang="en-US" sz="2700" dirty="0"/>
              <a:t>, Jonathan McFarland, </a:t>
            </a:r>
            <a:r>
              <a:rPr lang="en-US" sz="2700" dirty="0" err="1"/>
              <a:t>Franscisco</a:t>
            </a:r>
            <a:r>
              <a:rPr lang="en-US" sz="2700" dirty="0"/>
              <a:t> Uribe, Kimberly Workman, Krishna Sundar</a:t>
            </a:r>
            <a:endParaRPr lang="en-US" dirty="0"/>
          </a:p>
        </p:txBody>
      </p:sp>
      <p:sp>
        <p:nvSpPr>
          <p:cNvPr id="5" name="Content Placeholder 2">
            <a:extLst>
              <a:ext uri="{FF2B5EF4-FFF2-40B4-BE49-F238E27FC236}">
                <a16:creationId xmlns:a16="http://schemas.microsoft.com/office/drawing/2014/main" id="{A5900CEB-0738-00BD-69B8-E1B4C62D61C3}"/>
              </a:ext>
            </a:extLst>
          </p:cNvPr>
          <p:cNvSpPr>
            <a:spLocks noGrp="1"/>
          </p:cNvSpPr>
          <p:nvPr>
            <p:ph idx="1"/>
          </p:nvPr>
        </p:nvSpPr>
        <p:spPr>
          <a:xfrm>
            <a:off x="838200" y="1895793"/>
            <a:ext cx="4932045" cy="4351338"/>
          </a:xfrm>
        </p:spPr>
        <p:txBody>
          <a:bodyPr>
            <a:normAutofit fontScale="85000" lnSpcReduction="20000"/>
          </a:bodyPr>
          <a:lstStyle/>
          <a:p>
            <a:r>
              <a:rPr lang="en-US" b="1" dirty="0"/>
              <a:t>Gap: </a:t>
            </a:r>
            <a:r>
              <a:rPr lang="en-US" dirty="0"/>
              <a:t>Guidelines recommend at least considering a trial of CPAP for all etiology of Central Sleep Apnea. Little is known about who gets a trial vs straight to ASV.</a:t>
            </a:r>
          </a:p>
          <a:p>
            <a:r>
              <a:rPr lang="en-US" b="1" dirty="0"/>
              <a:t>Hypothesis: </a:t>
            </a:r>
            <a:r>
              <a:rPr lang="en-US" dirty="0"/>
              <a:t>Factors clinicians use to decide whether to forego CPAP will not correlate with factors predicting CPAP failure in those who get CPAP</a:t>
            </a:r>
          </a:p>
          <a:p>
            <a:r>
              <a:rPr lang="en-US" b="1" dirty="0"/>
              <a:t>Methods: </a:t>
            </a:r>
            <a:r>
              <a:rPr lang="en-US" dirty="0"/>
              <a:t>Chart review of all w Dx code for CSA. Extract probable causes, demographics, %CSA</a:t>
            </a:r>
          </a:p>
          <a:p>
            <a:r>
              <a:rPr lang="en-US" b="1" dirty="0"/>
              <a:t>Conclusions: </a:t>
            </a:r>
            <a:r>
              <a:rPr lang="en-US" dirty="0"/>
              <a:t>Age, diagnosis by HSAT, and CSA in the context of OSA are not concordant</a:t>
            </a:r>
          </a:p>
        </p:txBody>
      </p:sp>
      <p:pic>
        <p:nvPicPr>
          <p:cNvPr id="6" name="Picture 5">
            <a:extLst>
              <a:ext uri="{FF2B5EF4-FFF2-40B4-BE49-F238E27FC236}">
                <a16:creationId xmlns:a16="http://schemas.microsoft.com/office/drawing/2014/main" id="{DD3BB483-942F-06EF-C730-56CAE31E3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295" y="1997002"/>
            <a:ext cx="6421755" cy="4281170"/>
          </a:xfrm>
          <a:prstGeom prst="rect">
            <a:avLst/>
          </a:prstGeom>
        </p:spPr>
      </p:pic>
    </p:spTree>
    <p:extLst>
      <p:ext uri="{BB962C8B-B14F-4D97-AF65-F5344CB8AC3E}">
        <p14:creationId xmlns:p14="http://schemas.microsoft.com/office/powerpoint/2010/main" val="2842310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214C-0C0A-5E63-3817-2723D59E5A86}"/>
              </a:ext>
            </a:extLst>
          </p:cNvPr>
          <p:cNvSpPr>
            <a:spLocks noGrp="1"/>
          </p:cNvSpPr>
          <p:nvPr>
            <p:ph type="title"/>
          </p:nvPr>
        </p:nvSpPr>
        <p:spPr/>
        <p:txBody>
          <a:bodyPr>
            <a:normAutofit fontScale="90000"/>
          </a:bodyPr>
          <a:lstStyle/>
          <a:p>
            <a:r>
              <a:rPr lang="en-US" sz="2700" dirty="0"/>
              <a:t>Burden of OSA Among Native Hawaiian/Pacific Islanders: Brian Locke, </a:t>
            </a:r>
            <a:r>
              <a:rPr lang="en-US" sz="2700" dirty="0" err="1"/>
              <a:t>Divya</a:t>
            </a:r>
            <a:r>
              <a:rPr lang="en-US" sz="2700" dirty="0"/>
              <a:t> Sundar, Darin </a:t>
            </a:r>
            <a:r>
              <a:rPr lang="en-US" sz="2700" dirty="0" err="1"/>
              <a:t>Riyujn</a:t>
            </a:r>
            <a:br>
              <a:rPr lang="en-US" dirty="0"/>
            </a:br>
            <a:endParaRPr lang="en-US" dirty="0"/>
          </a:p>
        </p:txBody>
      </p:sp>
      <p:sp>
        <p:nvSpPr>
          <p:cNvPr id="4" name="Content Placeholder 2">
            <a:extLst>
              <a:ext uri="{FF2B5EF4-FFF2-40B4-BE49-F238E27FC236}">
                <a16:creationId xmlns:a16="http://schemas.microsoft.com/office/drawing/2014/main" id="{9BD8D69C-829C-7AF2-81DC-3F837A04BD17}"/>
              </a:ext>
            </a:extLst>
          </p:cNvPr>
          <p:cNvSpPr>
            <a:spLocks noGrp="1"/>
          </p:cNvSpPr>
          <p:nvPr>
            <p:ph idx="1"/>
          </p:nvPr>
        </p:nvSpPr>
        <p:spPr>
          <a:xfrm>
            <a:off x="838200" y="1825625"/>
            <a:ext cx="6132226" cy="4351338"/>
          </a:xfrm>
        </p:spPr>
        <p:txBody>
          <a:bodyPr>
            <a:normAutofit fontScale="77500" lnSpcReduction="20000"/>
          </a:bodyPr>
          <a:lstStyle/>
          <a:p>
            <a:r>
              <a:rPr lang="en-US" b="1" dirty="0"/>
              <a:t>Gap: </a:t>
            </a:r>
            <a:r>
              <a:rPr lang="en-US" dirty="0"/>
              <a:t>NHPI patients have high rates of sleep symptoms of comorbidities known to predispose to OSA and its consequences. The prevalence or consequence of OSA has not been assessed.</a:t>
            </a:r>
          </a:p>
          <a:p>
            <a:r>
              <a:rPr lang="en-US" b="1" dirty="0"/>
              <a:t>Hypothesis: </a:t>
            </a:r>
            <a:r>
              <a:rPr lang="en-US" dirty="0"/>
              <a:t>There will be a skew toward severe disease and high comorbidity burden among NHPI patients diagnosed at U of U reflecting barriers to diagnosis. </a:t>
            </a:r>
          </a:p>
          <a:p>
            <a:r>
              <a:rPr lang="en-US" b="1" dirty="0"/>
              <a:t>Methods: </a:t>
            </a:r>
            <a:r>
              <a:rPr lang="en-US" dirty="0"/>
              <a:t>Chart review of NHPI patients </a:t>
            </a:r>
            <a:r>
              <a:rPr lang="en-US" dirty="0" err="1"/>
              <a:t>dx’d</a:t>
            </a:r>
            <a:r>
              <a:rPr lang="en-US" dirty="0"/>
              <a:t> between 2014-21 were reviewed.</a:t>
            </a:r>
          </a:p>
          <a:p>
            <a:r>
              <a:rPr lang="en-US" b="1" dirty="0"/>
              <a:t>Conclusions: </a:t>
            </a:r>
            <a:r>
              <a:rPr lang="en-US" dirty="0"/>
              <a:t>Expected skew found, </a:t>
            </a:r>
            <a:r>
              <a:rPr lang="en-US" dirty="0" err="1"/>
              <a:t>esp</a:t>
            </a:r>
            <a:r>
              <a:rPr lang="en-US" dirty="0"/>
              <a:t> in young males. Adherence was low. Low rates of referral.</a:t>
            </a:r>
          </a:p>
          <a:p>
            <a:r>
              <a:rPr lang="en-US" b="1" dirty="0"/>
              <a:t>TODO: </a:t>
            </a:r>
            <a:r>
              <a:rPr lang="en-US" dirty="0"/>
              <a:t>NHPI NHIS (or BRFSS) regression (for PHS 7000 MSCI course) on sleep symptoms and snoring/apneas – does OSA explain?</a:t>
            </a:r>
          </a:p>
        </p:txBody>
      </p:sp>
      <p:pic>
        <p:nvPicPr>
          <p:cNvPr id="5" name="Picture 4">
            <a:extLst>
              <a:ext uri="{FF2B5EF4-FFF2-40B4-BE49-F238E27FC236}">
                <a16:creationId xmlns:a16="http://schemas.microsoft.com/office/drawing/2014/main" id="{FA34EE7E-70F2-365D-091F-6A3CD151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747" y="2353456"/>
            <a:ext cx="4937190" cy="3291460"/>
          </a:xfrm>
          <a:prstGeom prst="rect">
            <a:avLst/>
          </a:prstGeom>
        </p:spPr>
      </p:pic>
    </p:spTree>
    <p:extLst>
      <p:ext uri="{BB962C8B-B14F-4D97-AF65-F5344CB8AC3E}">
        <p14:creationId xmlns:p14="http://schemas.microsoft.com/office/powerpoint/2010/main" val="303501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2671-84AE-3879-5D26-13D5C9BBDE70}"/>
              </a:ext>
            </a:extLst>
          </p:cNvPr>
          <p:cNvSpPr>
            <a:spLocks noGrp="1"/>
          </p:cNvSpPr>
          <p:nvPr>
            <p:ph type="title"/>
          </p:nvPr>
        </p:nvSpPr>
        <p:spPr/>
        <p:txBody>
          <a:bodyPr>
            <a:normAutofit fontScale="90000"/>
          </a:bodyPr>
          <a:lstStyle/>
          <a:p>
            <a:r>
              <a:rPr lang="en-US" sz="2700" dirty="0"/>
              <a:t>Effect of Weight Loss Interventions on OSA Severity, SRMA: Brian Locke, Tee </a:t>
            </a:r>
            <a:r>
              <a:rPr lang="en-US" sz="2700" dirty="0" err="1"/>
              <a:t>Nonthasawadrsi</a:t>
            </a:r>
            <a:r>
              <a:rPr lang="en-US" sz="2700" dirty="0"/>
              <a:t>, </a:t>
            </a:r>
            <a:r>
              <a:rPr lang="en-US" sz="2700" dirty="0" err="1"/>
              <a:t>Ainhoa</a:t>
            </a:r>
            <a:r>
              <a:rPr lang="en-US" sz="2700" dirty="0"/>
              <a:t> Gomez </a:t>
            </a:r>
            <a:r>
              <a:rPr lang="en-US" sz="2700" dirty="0" err="1"/>
              <a:t>Lumbreras</a:t>
            </a:r>
            <a:r>
              <a:rPr lang="en-US" sz="2700" dirty="0"/>
              <a:t>, Nui </a:t>
            </a:r>
            <a:r>
              <a:rPr lang="en-US" sz="2700" dirty="0" err="1"/>
              <a:t>Chaiyakunapruk</a:t>
            </a:r>
            <a:br>
              <a:rPr lang="en-US" dirty="0"/>
            </a:br>
            <a:endParaRPr lang="en-US" dirty="0"/>
          </a:p>
        </p:txBody>
      </p:sp>
      <p:sp>
        <p:nvSpPr>
          <p:cNvPr id="4" name="Content Placeholder 2">
            <a:extLst>
              <a:ext uri="{FF2B5EF4-FFF2-40B4-BE49-F238E27FC236}">
                <a16:creationId xmlns:a16="http://schemas.microsoft.com/office/drawing/2014/main" id="{D460ECE9-011D-F815-11A3-2F58C264F8AE}"/>
              </a:ext>
            </a:extLst>
          </p:cNvPr>
          <p:cNvSpPr>
            <a:spLocks noGrp="1"/>
          </p:cNvSpPr>
          <p:nvPr>
            <p:ph idx="1"/>
          </p:nvPr>
        </p:nvSpPr>
        <p:spPr/>
        <p:txBody>
          <a:bodyPr>
            <a:normAutofit fontScale="92500"/>
          </a:bodyPr>
          <a:lstStyle/>
          <a:p>
            <a:r>
              <a:rPr lang="en-US" b="1" dirty="0"/>
              <a:t>Gap: </a:t>
            </a:r>
            <a:r>
              <a:rPr lang="en-US" dirty="0"/>
              <a:t>CPAP adherence is generally poor, limiting effectiveness. Guidelines recommend weight-loss, but this seldom occurs. Several anti-obesity meds (AOM) recently approved and cause more weight loss. </a:t>
            </a:r>
          </a:p>
          <a:p>
            <a:r>
              <a:rPr lang="en-US" b="1" dirty="0"/>
              <a:t>Hypothesis: </a:t>
            </a:r>
            <a:r>
              <a:rPr lang="en-US" dirty="0"/>
              <a:t>%𝚫weight explains %𝚫AHI sufficient that new AOM can be inferred to be effective in OSA.</a:t>
            </a:r>
          </a:p>
          <a:p>
            <a:r>
              <a:rPr lang="en-US" b="1" dirty="0"/>
              <a:t>Methods: </a:t>
            </a:r>
            <a:r>
              <a:rPr lang="en-US" dirty="0"/>
              <a:t>Systematic Review and Meta-Regression of RCTs of bariatric surgery or AOM vs placebo, no </a:t>
            </a:r>
            <a:r>
              <a:rPr lang="en-US" dirty="0" err="1"/>
              <a:t>tx</a:t>
            </a:r>
            <a:r>
              <a:rPr lang="en-US" dirty="0"/>
              <a:t>, or std care &amp; report 𝚫weight and 𝚫AHI</a:t>
            </a:r>
          </a:p>
          <a:p>
            <a:r>
              <a:rPr lang="en-US" b="1" dirty="0"/>
              <a:t>Results: </a:t>
            </a:r>
            <a:r>
              <a:rPr lang="en-US" dirty="0"/>
              <a:t>4 RCTs of Bariatric Surgery, 8 RCTs of AOM (5 of GLP-1)</a:t>
            </a:r>
          </a:p>
          <a:p>
            <a:r>
              <a:rPr lang="en-US" b="1" dirty="0"/>
              <a:t>Conclusions: </a:t>
            </a:r>
            <a:r>
              <a:rPr lang="en-US" dirty="0"/>
              <a:t>TBD (weekly </a:t>
            </a:r>
            <a:r>
              <a:rPr lang="en-US" dirty="0" err="1"/>
              <a:t>semaglutide</a:t>
            </a:r>
            <a:r>
              <a:rPr lang="en-US" dirty="0"/>
              <a:t> for obesity-related ventilatory dysfunction? Someday…)</a:t>
            </a:r>
          </a:p>
        </p:txBody>
      </p:sp>
    </p:spTree>
    <p:extLst>
      <p:ext uri="{BB962C8B-B14F-4D97-AF65-F5344CB8AC3E}">
        <p14:creationId xmlns:p14="http://schemas.microsoft.com/office/powerpoint/2010/main" val="121833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0746-5279-F037-B1F1-042176668713}"/>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a:t>
            </a:r>
            <a:endParaRPr lang="en-US" sz="2400" dirty="0"/>
          </a:p>
        </p:txBody>
      </p:sp>
      <p:sp>
        <p:nvSpPr>
          <p:cNvPr id="3" name="Content Placeholder 2">
            <a:extLst>
              <a:ext uri="{FF2B5EF4-FFF2-40B4-BE49-F238E27FC236}">
                <a16:creationId xmlns:a16="http://schemas.microsoft.com/office/drawing/2014/main" id="{1899205C-9792-8145-0631-2F86B948E72F}"/>
              </a:ext>
            </a:extLst>
          </p:cNvPr>
          <p:cNvSpPr>
            <a:spLocks noGrp="1"/>
          </p:cNvSpPr>
          <p:nvPr>
            <p:ph idx="1"/>
          </p:nvPr>
        </p:nvSpPr>
        <p:spPr>
          <a:xfrm>
            <a:off x="838200" y="1825625"/>
            <a:ext cx="4753131" cy="4351338"/>
          </a:xfrm>
        </p:spPr>
        <p:txBody>
          <a:bodyPr>
            <a:normAutofit fontScale="92500" lnSpcReduction="20000"/>
          </a:bodyPr>
          <a:lstStyle/>
          <a:p>
            <a:r>
              <a:rPr lang="en-US" dirty="0"/>
              <a:t>Overall research hypotheses: Epidemiologic research on hypercapnic respiratory failure has been limited and hard to interpret. Reasons include: </a:t>
            </a:r>
          </a:p>
          <a:p>
            <a:pPr lvl="1"/>
            <a:r>
              <a:rPr lang="en-US" dirty="0"/>
              <a:t>Reliance on EHR-based cohorts</a:t>
            </a:r>
          </a:p>
          <a:p>
            <a:pPr lvl="1"/>
            <a:r>
              <a:rPr lang="en-US" dirty="0"/>
              <a:t>Suboptimal cohort definitions</a:t>
            </a:r>
          </a:p>
          <a:p>
            <a:pPr lvl="1"/>
            <a:r>
              <a:rPr lang="en-US" dirty="0"/>
              <a:t>Conceptual ambiguity</a:t>
            </a:r>
          </a:p>
          <a:p>
            <a:endParaRPr lang="en-US" dirty="0"/>
          </a:p>
          <a:p>
            <a:r>
              <a:rPr lang="en-US" dirty="0">
                <a:solidFill>
                  <a:srgbClr val="C00000"/>
                </a:solidFill>
              </a:rPr>
              <a:t>EHR data can generate more useful findings if better patient identification methods (computable phenotypes) are used.</a:t>
            </a:r>
          </a:p>
        </p:txBody>
      </p:sp>
      <p:pic>
        <p:nvPicPr>
          <p:cNvPr id="4" name="Picture 3">
            <a:extLst>
              <a:ext uri="{FF2B5EF4-FFF2-40B4-BE49-F238E27FC236}">
                <a16:creationId xmlns:a16="http://schemas.microsoft.com/office/drawing/2014/main" id="{21BEFD6B-5498-51A3-5632-C1A4E9682A74}"/>
              </a:ext>
            </a:extLst>
          </p:cNvPr>
          <p:cNvPicPr>
            <a:picLocks noChangeAspect="1"/>
          </p:cNvPicPr>
          <p:nvPr/>
        </p:nvPicPr>
        <p:blipFill>
          <a:blip r:embed="rId3"/>
          <a:stretch>
            <a:fillRect/>
          </a:stretch>
        </p:blipFill>
        <p:spPr>
          <a:xfrm>
            <a:off x="5488731" y="3039260"/>
            <a:ext cx="6547120" cy="3125822"/>
          </a:xfrm>
          <a:prstGeom prst="rect">
            <a:avLst/>
          </a:prstGeom>
        </p:spPr>
      </p:pic>
      <p:pic>
        <p:nvPicPr>
          <p:cNvPr id="5" name="Picture 4">
            <a:extLst>
              <a:ext uri="{FF2B5EF4-FFF2-40B4-BE49-F238E27FC236}">
                <a16:creationId xmlns:a16="http://schemas.microsoft.com/office/drawing/2014/main" id="{82C8A1A6-1767-4F6E-983B-6353F52BD7D3}"/>
              </a:ext>
            </a:extLst>
          </p:cNvPr>
          <p:cNvPicPr>
            <a:picLocks noChangeAspect="1"/>
          </p:cNvPicPr>
          <p:nvPr/>
        </p:nvPicPr>
        <p:blipFill>
          <a:blip r:embed="rId4"/>
          <a:stretch>
            <a:fillRect/>
          </a:stretch>
        </p:blipFill>
        <p:spPr>
          <a:xfrm>
            <a:off x="5608027" y="1678902"/>
            <a:ext cx="6427824" cy="1444579"/>
          </a:xfrm>
          <a:prstGeom prst="rect">
            <a:avLst/>
          </a:prstGeom>
        </p:spPr>
      </p:pic>
    </p:spTree>
    <p:extLst>
      <p:ext uri="{BB962C8B-B14F-4D97-AF65-F5344CB8AC3E}">
        <p14:creationId xmlns:p14="http://schemas.microsoft.com/office/powerpoint/2010/main" val="262912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96A6-7C16-7A5E-E0B6-B390F96B6D92}"/>
              </a:ext>
            </a:extLst>
          </p:cNvPr>
          <p:cNvSpPr>
            <a:spLocks noGrp="1"/>
          </p:cNvSpPr>
          <p:nvPr>
            <p:ph type="title"/>
          </p:nvPr>
        </p:nvSpPr>
        <p:spPr/>
        <p:txBody>
          <a:bodyPr>
            <a:normAutofit/>
          </a:bodyPr>
          <a:lstStyle/>
          <a:p>
            <a:r>
              <a:rPr lang="en-US" sz="2700" dirty="0"/>
              <a:t>Influence of Ambient Air Pollution on </a:t>
            </a:r>
            <a:r>
              <a:rPr lang="en-US" sz="2700" dirty="0" err="1"/>
              <a:t>Flow_AHI</a:t>
            </a:r>
            <a:r>
              <a:rPr lang="en-US" sz="2700" dirty="0"/>
              <a:t> in Patients with Sleep Apnea. Jay Kitt, Krishna Sundar, Brian Locke, Julio </a:t>
            </a:r>
            <a:r>
              <a:rPr lang="en-US" sz="2700" dirty="0" err="1"/>
              <a:t>Facelli</a:t>
            </a:r>
            <a:r>
              <a:rPr lang="en-US" sz="2700" dirty="0"/>
              <a:t>, Ram </a:t>
            </a:r>
            <a:r>
              <a:rPr lang="en-US" sz="2700" dirty="0" err="1"/>
              <a:t>Gouripeddi</a:t>
            </a:r>
            <a:endParaRPr lang="en-US" dirty="0"/>
          </a:p>
        </p:txBody>
      </p:sp>
      <p:sp>
        <p:nvSpPr>
          <p:cNvPr id="4" name="Content Placeholder 2">
            <a:extLst>
              <a:ext uri="{FF2B5EF4-FFF2-40B4-BE49-F238E27FC236}">
                <a16:creationId xmlns:a16="http://schemas.microsoft.com/office/drawing/2014/main" id="{B77222BE-AC01-735E-AEAC-8F551A9C7F99}"/>
              </a:ext>
            </a:extLst>
          </p:cNvPr>
          <p:cNvSpPr>
            <a:spLocks noGrp="1"/>
          </p:cNvSpPr>
          <p:nvPr>
            <p:ph idx="1"/>
          </p:nvPr>
        </p:nvSpPr>
        <p:spPr/>
        <p:txBody>
          <a:bodyPr/>
          <a:lstStyle/>
          <a:p>
            <a:r>
              <a:rPr lang="en-US" dirty="0"/>
              <a:t>Gap: leave this one out</a:t>
            </a:r>
          </a:p>
          <a:p>
            <a:r>
              <a:rPr lang="en-US" dirty="0"/>
              <a:t>Hypothesis:</a:t>
            </a:r>
          </a:p>
          <a:p>
            <a:r>
              <a:rPr lang="en-US" dirty="0"/>
              <a:t>Methods</a:t>
            </a:r>
          </a:p>
          <a:p>
            <a:r>
              <a:rPr lang="en-US" dirty="0"/>
              <a:t>Results</a:t>
            </a:r>
          </a:p>
          <a:p>
            <a:r>
              <a:rPr lang="en-US" dirty="0"/>
              <a:t>Conclusions</a:t>
            </a:r>
          </a:p>
          <a:p>
            <a:r>
              <a:rPr lang="en-US" dirty="0"/>
              <a:t>TODO</a:t>
            </a:r>
          </a:p>
        </p:txBody>
      </p:sp>
    </p:spTree>
    <p:extLst>
      <p:ext uri="{BB962C8B-B14F-4D97-AF65-F5344CB8AC3E}">
        <p14:creationId xmlns:p14="http://schemas.microsoft.com/office/powerpoint/2010/main" val="35429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C0A9-9FF8-52CC-D94E-F7FAE1E39A3F}"/>
              </a:ext>
            </a:extLst>
          </p:cNvPr>
          <p:cNvSpPr>
            <a:spLocks noGrp="1"/>
          </p:cNvSpPr>
          <p:nvPr>
            <p:ph type="title"/>
          </p:nvPr>
        </p:nvSpPr>
        <p:spPr/>
        <p:txBody>
          <a:bodyPr>
            <a:normAutofit/>
          </a:bodyPr>
          <a:lstStyle/>
          <a:p>
            <a:r>
              <a:rPr lang="en-US" sz="2400" dirty="0"/>
              <a:t>How common are admissions with hypercapnia?</a:t>
            </a:r>
          </a:p>
        </p:txBody>
      </p:sp>
      <p:sp>
        <p:nvSpPr>
          <p:cNvPr id="3" name="Content Placeholder 2">
            <a:extLst>
              <a:ext uri="{FF2B5EF4-FFF2-40B4-BE49-F238E27FC236}">
                <a16:creationId xmlns:a16="http://schemas.microsoft.com/office/drawing/2014/main" id="{E3CFF67C-059B-7672-914D-4AAF01FEDBCF}"/>
              </a:ext>
            </a:extLst>
          </p:cNvPr>
          <p:cNvSpPr>
            <a:spLocks noGrp="1"/>
          </p:cNvSpPr>
          <p:nvPr>
            <p:ph idx="1"/>
          </p:nvPr>
        </p:nvSpPr>
        <p:spPr/>
        <p:txBody>
          <a:bodyPr>
            <a:normAutofit fontScale="92500" lnSpcReduction="10000"/>
          </a:bodyPr>
          <a:lstStyle/>
          <a:p>
            <a:pPr marL="0" indent="0">
              <a:buNone/>
            </a:pPr>
            <a:r>
              <a:rPr lang="en-US" dirty="0"/>
              <a:t>Australia, 1 regional hospital services the district</a:t>
            </a:r>
          </a:p>
          <a:p>
            <a:pPr marL="0" indent="0">
              <a:buNone/>
            </a:pPr>
            <a:r>
              <a:rPr lang="en-US" dirty="0"/>
              <a:t>Identified by initial ABG (w/n 24h) PaCO2 over 45, excluded iatrogenic causes/sedation. N=891 people, 1135 blood gasses (repeat hosp.)</a:t>
            </a:r>
          </a:p>
          <a:p>
            <a:pPr marL="0" indent="0">
              <a:buNone/>
            </a:pPr>
            <a:r>
              <a:rPr lang="en-US" dirty="0"/>
              <a:t>Normalized rates of hypercapnia to population demographics</a:t>
            </a:r>
          </a:p>
          <a:p>
            <a:pPr marL="0" indent="0">
              <a:buNone/>
            </a:pPr>
            <a:r>
              <a:rPr lang="en-US" b="1" dirty="0"/>
              <a:t>150 per 100,000 person/year</a:t>
            </a:r>
            <a:r>
              <a:rPr lang="en-US" dirty="0"/>
              <a:t>. </a:t>
            </a:r>
          </a:p>
          <a:p>
            <a:pPr marL="0" indent="0">
              <a:buNone/>
            </a:pPr>
            <a:r>
              <a:rPr lang="en-US" dirty="0"/>
              <a:t>Compared to Age 45-54: </a:t>
            </a:r>
          </a:p>
          <a:p>
            <a:r>
              <a:rPr lang="en-US" dirty="0"/>
              <a:t>RR 55-64: 2.1</a:t>
            </a:r>
          </a:p>
          <a:p>
            <a:r>
              <a:rPr lang="en-US" dirty="0"/>
              <a:t>RR 65-74: 6.2</a:t>
            </a:r>
          </a:p>
          <a:p>
            <a:r>
              <a:rPr lang="en-US" dirty="0"/>
              <a:t>RR 75-84: 15.7</a:t>
            </a:r>
          </a:p>
          <a:p>
            <a:r>
              <a:rPr lang="en-US" dirty="0"/>
              <a:t>RR 85-94: 26.2</a:t>
            </a:r>
          </a:p>
        </p:txBody>
      </p:sp>
      <p:grpSp>
        <p:nvGrpSpPr>
          <p:cNvPr id="7" name="Group 6">
            <a:extLst>
              <a:ext uri="{FF2B5EF4-FFF2-40B4-BE49-F238E27FC236}">
                <a16:creationId xmlns:a16="http://schemas.microsoft.com/office/drawing/2014/main" id="{5DAA7642-F731-70ED-EC4F-FDB1DD66AE52}"/>
              </a:ext>
            </a:extLst>
          </p:cNvPr>
          <p:cNvGrpSpPr/>
          <p:nvPr/>
        </p:nvGrpSpPr>
        <p:grpSpPr>
          <a:xfrm>
            <a:off x="3507070" y="3502248"/>
            <a:ext cx="8191500" cy="3231896"/>
            <a:chOff x="3507070" y="3517238"/>
            <a:chExt cx="8191500" cy="3231896"/>
          </a:xfrm>
        </p:grpSpPr>
        <p:pic>
          <p:nvPicPr>
            <p:cNvPr id="4" name="Picture 3">
              <a:extLst>
                <a:ext uri="{FF2B5EF4-FFF2-40B4-BE49-F238E27FC236}">
                  <a16:creationId xmlns:a16="http://schemas.microsoft.com/office/drawing/2014/main" id="{D4ED0522-9AD1-CF95-F51F-AA3BE5120375}"/>
                </a:ext>
              </a:extLst>
            </p:cNvPr>
            <p:cNvPicPr>
              <a:picLocks noChangeAspect="1"/>
            </p:cNvPicPr>
            <p:nvPr/>
          </p:nvPicPr>
          <p:blipFill>
            <a:blip r:embed="rId3"/>
            <a:stretch>
              <a:fillRect/>
            </a:stretch>
          </p:blipFill>
          <p:spPr>
            <a:xfrm>
              <a:off x="3507070" y="4590134"/>
              <a:ext cx="8191500" cy="2159000"/>
            </a:xfrm>
            <a:prstGeom prst="rect">
              <a:avLst/>
            </a:prstGeom>
          </p:spPr>
        </p:pic>
        <p:pic>
          <p:nvPicPr>
            <p:cNvPr id="5" name="Picture 4">
              <a:extLst>
                <a:ext uri="{FF2B5EF4-FFF2-40B4-BE49-F238E27FC236}">
                  <a16:creationId xmlns:a16="http://schemas.microsoft.com/office/drawing/2014/main" id="{D31BE1C1-C085-CFEF-D8E1-43B554693D8F}"/>
                </a:ext>
              </a:extLst>
            </p:cNvPr>
            <p:cNvPicPr>
              <a:picLocks noChangeAspect="1"/>
            </p:cNvPicPr>
            <p:nvPr/>
          </p:nvPicPr>
          <p:blipFill>
            <a:blip r:embed="rId4"/>
            <a:stretch>
              <a:fillRect/>
            </a:stretch>
          </p:blipFill>
          <p:spPr>
            <a:xfrm>
              <a:off x="8181473" y="3517238"/>
              <a:ext cx="3364832" cy="1278432"/>
            </a:xfrm>
            <a:prstGeom prst="rect">
              <a:avLst/>
            </a:prstGeom>
          </p:spPr>
        </p:pic>
        <p:cxnSp>
          <p:nvCxnSpPr>
            <p:cNvPr id="8" name="Straight Connector 7">
              <a:extLst>
                <a:ext uri="{FF2B5EF4-FFF2-40B4-BE49-F238E27FC236}">
                  <a16:creationId xmlns:a16="http://schemas.microsoft.com/office/drawing/2014/main" id="{E9DC3D6F-CFD7-9587-E3B0-A765FCD92E2D}"/>
                </a:ext>
              </a:extLst>
            </p:cNvPr>
            <p:cNvCxnSpPr/>
            <p:nvPr/>
          </p:nvCxnSpPr>
          <p:spPr>
            <a:xfrm>
              <a:off x="7446608" y="5669634"/>
              <a:ext cx="37468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91CA9C-6443-7A69-CF08-3784E98D2A86}"/>
                </a:ext>
              </a:extLst>
            </p:cNvPr>
            <p:cNvCxnSpPr>
              <a:cxnSpLocks/>
            </p:cNvCxnSpPr>
            <p:nvPr/>
          </p:nvCxnSpPr>
          <p:spPr>
            <a:xfrm>
              <a:off x="3704110" y="6030581"/>
              <a:ext cx="74893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CFFD7B-7C01-9106-DEAC-8239925A5DC8}"/>
                </a:ext>
              </a:extLst>
            </p:cNvPr>
            <p:cNvCxnSpPr/>
            <p:nvPr/>
          </p:nvCxnSpPr>
          <p:spPr>
            <a:xfrm>
              <a:off x="3720902" y="6335381"/>
              <a:ext cx="15890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A9B49647-88EF-F984-3138-805E5619AA23}"/>
              </a:ext>
            </a:extLst>
          </p:cNvPr>
          <p:cNvPicPr>
            <a:picLocks noChangeAspect="1"/>
          </p:cNvPicPr>
          <p:nvPr/>
        </p:nvPicPr>
        <p:blipFill rotWithShape="1">
          <a:blip r:embed="rId5"/>
          <a:srcRect t="17075"/>
          <a:stretch/>
        </p:blipFill>
        <p:spPr>
          <a:xfrm>
            <a:off x="7446608" y="462542"/>
            <a:ext cx="4093454" cy="1121041"/>
          </a:xfrm>
          <a:prstGeom prst="rect">
            <a:avLst/>
          </a:prstGeom>
        </p:spPr>
      </p:pic>
    </p:spTree>
    <p:extLst>
      <p:ext uri="{BB962C8B-B14F-4D97-AF65-F5344CB8AC3E}">
        <p14:creationId xmlns:p14="http://schemas.microsoft.com/office/powerpoint/2010/main" val="2777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A1D1-518F-5A3B-B706-75BFCA629964}"/>
              </a:ext>
            </a:extLst>
          </p:cNvPr>
          <p:cNvSpPr>
            <a:spLocks noGrp="1"/>
          </p:cNvSpPr>
          <p:nvPr>
            <p:ph type="title"/>
          </p:nvPr>
        </p:nvSpPr>
        <p:spPr/>
        <p:txBody>
          <a:bodyPr>
            <a:normAutofit/>
          </a:bodyPr>
          <a:lstStyle/>
          <a:p>
            <a:r>
              <a:rPr lang="en-US" sz="2400" dirty="0">
                <a:latin typeface="Calibri" panose="020F0502020204030204" pitchFamily="34" charset="0"/>
                <a:cs typeface="Calibri" panose="020F0502020204030204" pitchFamily="34" charset="0"/>
              </a:rPr>
              <a:t>Further analysis of same data: </a:t>
            </a:r>
            <a:r>
              <a:rPr lang="en-US" sz="2400" dirty="0">
                <a:effectLst/>
                <a:latin typeface="Calibri" panose="020F0502020204030204" pitchFamily="34" charset="0"/>
                <a:cs typeface="Calibri" panose="020F0502020204030204" pitchFamily="34" charset="0"/>
              </a:rPr>
              <a:t>Chung et al. </a:t>
            </a:r>
            <a:r>
              <a:rPr lang="en-US" sz="2400" dirty="0">
                <a:latin typeface="Calibri" panose="020F0502020204030204" pitchFamily="34" charset="0"/>
                <a:cs typeface="Calibri" panose="020F0502020204030204" pitchFamily="34" charset="0"/>
              </a:rPr>
              <a:t>Respirology 2022. </a:t>
            </a:r>
            <a:br>
              <a:rPr lang="en-US" sz="2400" dirty="0">
                <a:effectLst/>
                <a:latin typeface="Times" pitchFamily="2" charset="0"/>
              </a:rPr>
            </a:br>
            <a:endParaRPr lang="en-US" sz="2400" dirty="0"/>
          </a:p>
        </p:txBody>
      </p:sp>
      <p:sp>
        <p:nvSpPr>
          <p:cNvPr id="3" name="Content Placeholder 2">
            <a:extLst>
              <a:ext uri="{FF2B5EF4-FFF2-40B4-BE49-F238E27FC236}">
                <a16:creationId xmlns:a16="http://schemas.microsoft.com/office/drawing/2014/main" id="{B2AD266B-B38A-BA63-CA13-F11F30EA1164}"/>
              </a:ext>
            </a:extLst>
          </p:cNvPr>
          <p:cNvSpPr>
            <a:spLocks noGrp="1"/>
          </p:cNvSpPr>
          <p:nvPr>
            <p:ph idx="1"/>
          </p:nvPr>
        </p:nvSpPr>
        <p:spPr>
          <a:xfrm>
            <a:off x="808220" y="1675725"/>
            <a:ext cx="7601886" cy="1986698"/>
          </a:xfrm>
        </p:spPr>
        <p:txBody>
          <a:bodyPr>
            <a:normAutofit fontScale="92500" lnSpcReduction="20000"/>
          </a:bodyPr>
          <a:lstStyle/>
          <a:p>
            <a:r>
              <a:rPr lang="en-US" dirty="0"/>
              <a:t>Diagnostic codes: 52% </a:t>
            </a:r>
            <a:r>
              <a:rPr lang="en-US" dirty="0" err="1"/>
              <a:t>Charlson</a:t>
            </a:r>
            <a:r>
              <a:rPr lang="en-US" dirty="0"/>
              <a:t> Comorbidity 5+</a:t>
            </a:r>
          </a:p>
          <a:p>
            <a:r>
              <a:rPr lang="en-US" dirty="0"/>
              <a:t>Overall in-</a:t>
            </a:r>
            <a:r>
              <a:rPr lang="en-US" dirty="0" err="1"/>
              <a:t>hosp</a:t>
            </a:r>
            <a:r>
              <a:rPr lang="en-US" dirty="0"/>
              <a:t> mortality 12.8%, 55% with acute acidosis</a:t>
            </a:r>
          </a:p>
          <a:p>
            <a:r>
              <a:rPr lang="en-US" dirty="0"/>
              <a:t>5% </a:t>
            </a:r>
            <a:r>
              <a:rPr lang="en-US" dirty="0" err="1"/>
              <a:t>dx’d</a:t>
            </a:r>
            <a:r>
              <a:rPr lang="en-US" dirty="0"/>
              <a:t> obesity; 6% </a:t>
            </a:r>
            <a:r>
              <a:rPr lang="en-US" dirty="0" err="1"/>
              <a:t>dx’d</a:t>
            </a:r>
            <a:r>
              <a:rPr lang="en-US" dirty="0"/>
              <a:t> OSA – not credible</a:t>
            </a:r>
          </a:p>
          <a:p>
            <a:r>
              <a:rPr lang="en-US" dirty="0"/>
              <a:t>Prevalence-based estimates: NMD under-represented</a:t>
            </a:r>
          </a:p>
        </p:txBody>
      </p:sp>
      <p:pic>
        <p:nvPicPr>
          <p:cNvPr id="4" name="Picture 3">
            <a:extLst>
              <a:ext uri="{FF2B5EF4-FFF2-40B4-BE49-F238E27FC236}">
                <a16:creationId xmlns:a16="http://schemas.microsoft.com/office/drawing/2014/main" id="{7F3FEFDC-D4D6-A4DB-2D61-F08697143AE7}"/>
              </a:ext>
            </a:extLst>
          </p:cNvPr>
          <p:cNvPicPr>
            <a:picLocks noChangeAspect="1"/>
          </p:cNvPicPr>
          <p:nvPr/>
        </p:nvPicPr>
        <p:blipFill>
          <a:blip r:embed="rId3"/>
          <a:stretch>
            <a:fillRect/>
          </a:stretch>
        </p:blipFill>
        <p:spPr>
          <a:xfrm>
            <a:off x="8052855" y="4026626"/>
            <a:ext cx="4112519" cy="2516264"/>
          </a:xfrm>
          <a:prstGeom prst="rect">
            <a:avLst/>
          </a:prstGeom>
        </p:spPr>
      </p:pic>
      <p:pic>
        <p:nvPicPr>
          <p:cNvPr id="5" name="Picture 4">
            <a:extLst>
              <a:ext uri="{FF2B5EF4-FFF2-40B4-BE49-F238E27FC236}">
                <a16:creationId xmlns:a16="http://schemas.microsoft.com/office/drawing/2014/main" id="{7F366B6F-AF5F-E9C5-53B7-C23C217D1741}"/>
              </a:ext>
            </a:extLst>
          </p:cNvPr>
          <p:cNvPicPr>
            <a:picLocks noChangeAspect="1"/>
          </p:cNvPicPr>
          <p:nvPr/>
        </p:nvPicPr>
        <p:blipFill>
          <a:blip r:embed="rId4"/>
          <a:stretch>
            <a:fillRect/>
          </a:stretch>
        </p:blipFill>
        <p:spPr>
          <a:xfrm>
            <a:off x="8440086" y="1085767"/>
            <a:ext cx="3417640" cy="2805922"/>
          </a:xfrm>
          <a:prstGeom prst="rect">
            <a:avLst/>
          </a:prstGeom>
        </p:spPr>
      </p:pic>
      <p:pic>
        <p:nvPicPr>
          <p:cNvPr id="6" name="Picture 5">
            <a:extLst>
              <a:ext uri="{FF2B5EF4-FFF2-40B4-BE49-F238E27FC236}">
                <a16:creationId xmlns:a16="http://schemas.microsoft.com/office/drawing/2014/main" id="{3BCD1F8A-A3CD-F423-E0B2-D85F8D658FBF}"/>
              </a:ext>
            </a:extLst>
          </p:cNvPr>
          <p:cNvPicPr>
            <a:picLocks noChangeAspect="1"/>
          </p:cNvPicPr>
          <p:nvPr/>
        </p:nvPicPr>
        <p:blipFill>
          <a:blip r:embed="rId5"/>
          <a:stretch>
            <a:fillRect/>
          </a:stretch>
        </p:blipFill>
        <p:spPr>
          <a:xfrm>
            <a:off x="126047" y="4381946"/>
            <a:ext cx="8026197" cy="2135410"/>
          </a:xfrm>
          <a:prstGeom prst="rect">
            <a:avLst/>
          </a:prstGeom>
        </p:spPr>
      </p:pic>
    </p:spTree>
    <p:extLst>
      <p:ext uri="{BB962C8B-B14F-4D97-AF65-F5344CB8AC3E}">
        <p14:creationId xmlns:p14="http://schemas.microsoft.com/office/powerpoint/2010/main" val="425561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Multicausality</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r>
              <a:rPr lang="en-US" dirty="0"/>
              <a:t>Component cause: </a:t>
            </a:r>
            <a:r>
              <a:rPr lang="en-US" b="1" i="1" dirty="0">
                <a:solidFill>
                  <a:srgbClr val="C00000"/>
                </a:solidFill>
              </a:rPr>
              <a:t>a factor that, if not present, no disease would occur</a:t>
            </a:r>
          </a:p>
          <a:p>
            <a:pPr lvl="1"/>
            <a:r>
              <a:rPr lang="en-US" dirty="0"/>
              <a:t>Necessary cause: in all sufficient sets, this component must be present</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407490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662E-B37A-41D5-B6E2-8281C3D97492}"/>
              </a:ext>
            </a:extLst>
          </p:cNvPr>
          <p:cNvSpPr>
            <a:spLocks noGrp="1"/>
          </p:cNvSpPr>
          <p:nvPr>
            <p:ph type="title"/>
          </p:nvPr>
        </p:nvSpPr>
        <p:spPr/>
        <p:txBody>
          <a:bodyPr>
            <a:normAutofit/>
          </a:bodyPr>
          <a:lstStyle/>
          <a:p>
            <a:r>
              <a:rPr lang="en-US" sz="2400" dirty="0" err="1"/>
              <a:t>Cavalot</a:t>
            </a:r>
            <a:r>
              <a:rPr lang="en-US" sz="2400" dirty="0"/>
              <a:t> et al. 1 </a:t>
            </a:r>
            <a:r>
              <a:rPr lang="en-US" sz="2400" dirty="0" err="1"/>
              <a:t>yr</a:t>
            </a:r>
            <a:r>
              <a:rPr lang="en-US" sz="2400" dirty="0"/>
              <a:t> acute </a:t>
            </a:r>
            <a:r>
              <a:rPr lang="en-US" sz="2400" dirty="0" err="1"/>
              <a:t>hypercap</a:t>
            </a:r>
            <a:r>
              <a:rPr lang="en-US" sz="2400" dirty="0"/>
              <a:t> RF in ED [ ] build out this slide</a:t>
            </a:r>
          </a:p>
        </p:txBody>
      </p:sp>
      <p:pic>
        <p:nvPicPr>
          <p:cNvPr id="4" name="Picture 3">
            <a:extLst>
              <a:ext uri="{FF2B5EF4-FFF2-40B4-BE49-F238E27FC236}">
                <a16:creationId xmlns:a16="http://schemas.microsoft.com/office/drawing/2014/main" id="{0DA93B2D-E9F9-D62D-87CB-F2FE535298FF}"/>
              </a:ext>
            </a:extLst>
          </p:cNvPr>
          <p:cNvPicPr>
            <a:picLocks noChangeAspect="1"/>
          </p:cNvPicPr>
          <p:nvPr/>
        </p:nvPicPr>
        <p:blipFill>
          <a:blip r:embed="rId3"/>
          <a:stretch>
            <a:fillRect/>
          </a:stretch>
        </p:blipFill>
        <p:spPr>
          <a:xfrm>
            <a:off x="425242" y="1932520"/>
            <a:ext cx="5670758" cy="4143086"/>
          </a:xfrm>
          <a:prstGeom prst="rect">
            <a:avLst/>
          </a:prstGeom>
        </p:spPr>
      </p:pic>
      <p:pic>
        <p:nvPicPr>
          <p:cNvPr id="9" name="Picture 8" descr="Chart, line chart&#10;&#10;Description automatically generated">
            <a:extLst>
              <a:ext uri="{FF2B5EF4-FFF2-40B4-BE49-F238E27FC236}">
                <a16:creationId xmlns:a16="http://schemas.microsoft.com/office/drawing/2014/main" id="{BDE8C2C4-1380-49D5-8004-7AE6522643CA}"/>
              </a:ext>
            </a:extLst>
          </p:cNvPr>
          <p:cNvPicPr>
            <a:picLocks noChangeAspect="1"/>
          </p:cNvPicPr>
          <p:nvPr/>
        </p:nvPicPr>
        <p:blipFill>
          <a:blip r:embed="rId4"/>
          <a:stretch>
            <a:fillRect/>
          </a:stretch>
        </p:blipFill>
        <p:spPr>
          <a:xfrm>
            <a:off x="6247301" y="2012264"/>
            <a:ext cx="5944699" cy="4143085"/>
          </a:xfrm>
          <a:prstGeom prst="rect">
            <a:avLst/>
          </a:prstGeom>
        </p:spPr>
      </p:pic>
    </p:spTree>
    <p:extLst>
      <p:ext uri="{BB962C8B-B14F-4D97-AF65-F5344CB8AC3E}">
        <p14:creationId xmlns:p14="http://schemas.microsoft.com/office/powerpoint/2010/main" val="3363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366-0822-D521-5286-F1FEEC8541E8}"/>
              </a:ext>
            </a:extLst>
          </p:cNvPr>
          <p:cNvSpPr>
            <a:spLocks noGrp="1"/>
          </p:cNvSpPr>
          <p:nvPr>
            <p:ph type="title"/>
          </p:nvPr>
        </p:nvSpPr>
        <p:spPr/>
        <p:txBody>
          <a:bodyPr>
            <a:normAutofit/>
          </a:bodyPr>
          <a:lstStyle/>
          <a:p>
            <a:r>
              <a:rPr lang="en-US" sz="2400" dirty="0" err="1"/>
              <a:t>Vonderbank</a:t>
            </a:r>
            <a:r>
              <a:rPr lang="en-US" sz="2400" dirty="0"/>
              <a:t> S, </a:t>
            </a:r>
            <a:r>
              <a:rPr lang="en-US" sz="2400" dirty="0" err="1"/>
              <a:t>Gibis</a:t>
            </a:r>
            <a:r>
              <a:rPr lang="en-US" sz="2400" dirty="0"/>
              <a:t> N, Schulz A, Boyko M, </a:t>
            </a:r>
            <a:r>
              <a:rPr lang="en-US" sz="2400" dirty="0" err="1"/>
              <a:t>Erbuth</a:t>
            </a:r>
            <a:r>
              <a:rPr lang="en-US" sz="2400" dirty="0"/>
              <a:t> A, </a:t>
            </a:r>
            <a:r>
              <a:rPr lang="en-US" sz="2400" dirty="0" err="1"/>
              <a:t>Gürleyen</a:t>
            </a:r>
            <a:r>
              <a:rPr lang="en-US" sz="2400" dirty="0"/>
              <a:t> H, Bastian A. Hypercapnia at Hospital Admission as a Predictor of Mortality. Open access emergency medicine : OAEM 2020; 12: 173-180.</a:t>
            </a:r>
          </a:p>
        </p:txBody>
      </p:sp>
      <p:sp>
        <p:nvSpPr>
          <p:cNvPr id="3" name="Content Placeholder 2">
            <a:extLst>
              <a:ext uri="{FF2B5EF4-FFF2-40B4-BE49-F238E27FC236}">
                <a16:creationId xmlns:a16="http://schemas.microsoft.com/office/drawing/2014/main" id="{A2823117-638D-A826-ED0C-58A11F5100F2}"/>
              </a:ext>
            </a:extLst>
          </p:cNvPr>
          <p:cNvSpPr>
            <a:spLocks noGrp="1"/>
          </p:cNvSpPr>
          <p:nvPr>
            <p:ph idx="1"/>
          </p:nvPr>
        </p:nvSpPr>
        <p:spPr>
          <a:xfrm>
            <a:off x="4786008" y="1908750"/>
            <a:ext cx="6567791" cy="4351338"/>
          </a:xfrm>
        </p:spPr>
        <p:txBody>
          <a:bodyPr>
            <a:normAutofit lnSpcReduction="10000"/>
          </a:bodyPr>
          <a:lstStyle/>
          <a:p>
            <a:r>
              <a:rPr lang="en-US" dirty="0"/>
              <a:t>All patients with dyspnea or </a:t>
            </a:r>
            <a:r>
              <a:rPr lang="en-US" dirty="0" err="1"/>
              <a:t>pulm</a:t>
            </a:r>
            <a:r>
              <a:rPr lang="en-US" dirty="0"/>
              <a:t> disease admitted to hospital received capillary blood gas (some screening with VBG). Stratified by pH &gt; 7.35 or pH &lt; 7.35</a:t>
            </a:r>
          </a:p>
          <a:p>
            <a:r>
              <a:rPr lang="en-US" dirty="0"/>
              <a:t>Hospital specializing in lung disease (unclear referral pattern): 6750 admissions, 2710 with dyspnea or lung </a:t>
            </a:r>
            <a:r>
              <a:rPr lang="en-US" dirty="0" err="1"/>
              <a:t>dz</a:t>
            </a:r>
            <a:r>
              <a:rPr lang="en-US" dirty="0"/>
              <a:t>, 1626 normocapnic, 588 hypercapnic. </a:t>
            </a:r>
          </a:p>
          <a:p>
            <a:r>
              <a:rPr lang="en-US" dirty="0"/>
              <a:t>32% 1yr mortality. Varied by type. Comparisons all seem very limited by collider bias.</a:t>
            </a:r>
          </a:p>
        </p:txBody>
      </p:sp>
      <p:pic>
        <p:nvPicPr>
          <p:cNvPr id="4" name="Picture 3">
            <a:extLst>
              <a:ext uri="{FF2B5EF4-FFF2-40B4-BE49-F238E27FC236}">
                <a16:creationId xmlns:a16="http://schemas.microsoft.com/office/drawing/2014/main" id="{E399B16F-C23F-9280-EB6F-865C9D6D37B8}"/>
              </a:ext>
            </a:extLst>
          </p:cNvPr>
          <p:cNvPicPr>
            <a:picLocks noChangeAspect="1"/>
          </p:cNvPicPr>
          <p:nvPr/>
        </p:nvPicPr>
        <p:blipFill>
          <a:blip r:embed="rId3"/>
          <a:stretch>
            <a:fillRect/>
          </a:stretch>
        </p:blipFill>
        <p:spPr>
          <a:xfrm>
            <a:off x="431127" y="1651778"/>
            <a:ext cx="4038600" cy="3149600"/>
          </a:xfrm>
          <a:prstGeom prst="rect">
            <a:avLst/>
          </a:prstGeom>
        </p:spPr>
      </p:pic>
      <p:pic>
        <p:nvPicPr>
          <p:cNvPr id="5" name="Picture 4">
            <a:extLst>
              <a:ext uri="{FF2B5EF4-FFF2-40B4-BE49-F238E27FC236}">
                <a16:creationId xmlns:a16="http://schemas.microsoft.com/office/drawing/2014/main" id="{E28614D9-E128-26B8-3C20-B185A567DFCC}"/>
              </a:ext>
            </a:extLst>
          </p:cNvPr>
          <p:cNvPicPr>
            <a:picLocks noChangeAspect="1"/>
          </p:cNvPicPr>
          <p:nvPr/>
        </p:nvPicPr>
        <p:blipFill>
          <a:blip r:embed="rId4"/>
          <a:stretch>
            <a:fillRect/>
          </a:stretch>
        </p:blipFill>
        <p:spPr>
          <a:xfrm>
            <a:off x="909336" y="4840288"/>
            <a:ext cx="3601802" cy="1839038"/>
          </a:xfrm>
          <a:prstGeom prst="rect">
            <a:avLst/>
          </a:prstGeom>
        </p:spPr>
      </p:pic>
    </p:spTree>
    <p:extLst>
      <p:ext uri="{BB962C8B-B14F-4D97-AF65-F5344CB8AC3E}">
        <p14:creationId xmlns:p14="http://schemas.microsoft.com/office/powerpoint/2010/main" val="174792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8121</Words>
  <Application>Microsoft Macintosh PowerPoint</Application>
  <PresentationFormat>Widescreen</PresentationFormat>
  <Paragraphs>771</Paragraphs>
  <Slides>40</Slides>
  <Notes>36</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Calibri</vt:lpstr>
      <vt:lpstr>Calibri Light</vt:lpstr>
      <vt:lpstr>Courier</vt:lpstr>
      <vt:lpstr>Helvetica</vt:lpstr>
      <vt:lpstr>Helvetica Neue</vt:lpstr>
      <vt:lpstr>Lato</vt:lpstr>
      <vt:lpstr>Proxima Nova Subset</vt:lpstr>
      <vt:lpstr>Times</vt:lpstr>
      <vt:lpstr>Office Theme</vt:lpstr>
      <vt:lpstr>Microsoft Excel Worksheet</vt:lpstr>
      <vt:lpstr>Hypercapnia and Sleep-Disordered Breathing: Research(es) In Progress</vt:lpstr>
      <vt:lpstr>Overview</vt:lpstr>
      <vt:lpstr>Research Motivation: Why OSA &amp; CO2?</vt:lpstr>
      <vt:lpstr>Principle Components of EHR data for Identifying Hypercapnic Respiratory Failure</vt:lpstr>
      <vt:lpstr>How common are admissions with hypercapnia?</vt:lpstr>
      <vt:lpstr>Further analysis of same data: Chung et al. Respirology 2022.  </vt:lpstr>
      <vt:lpstr>Multicausality</vt:lpstr>
      <vt:lpstr>Cavalot et al. 1 yr acute hypercap RF in ED [ ] build out this slide</vt:lpstr>
      <vt:lpstr>Vonderbank S, Gibis N, Schulz A, Boyko M, Erbuth A, Gürleyen H, Bastian A. Hypercapnia at Hospital Admission as a Predictor of Mortality. Open access emergency medicine : OAEM 2020; 12: 173-180.</vt:lpstr>
      <vt:lpstr>Admissions with hypercapnia indicate high risk of morbidity; may be driven by treatable conditions</vt:lpstr>
      <vt:lpstr>Why not just use PaCO2 &gt; 45 mmHg? </vt:lpstr>
      <vt:lpstr>What is ‘hypercapnic respiratory failure’?</vt:lpstr>
      <vt:lpstr>Why not just use PaCO2 &gt; 45 mmHg?</vt:lpstr>
      <vt:lpstr>Review: 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Principle Components of EHR data for Identifying Hypercapnic Respiratory Failure: Study Aims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Aim: Identify the principal components among patients with Hypercapnic RF</vt:lpstr>
      <vt:lpstr>Aim: Identify the principal components among patients with Hypercapnic RF</vt:lpstr>
      <vt:lpstr>Aim: Identify the principal components among patients with Hypercapnic RF</vt:lpstr>
      <vt:lpstr>Preliminary Results: </vt:lpstr>
      <vt:lpstr>Preliminary Results</vt:lpstr>
      <vt:lpstr>Preliminary Results</vt:lpstr>
      <vt:lpstr>Next steps: </vt:lpstr>
      <vt:lpstr>Issues: inferences from data </vt:lpstr>
      <vt:lpstr> Thoughts? </vt:lpstr>
      <vt:lpstr>Rapid Fire Round</vt:lpstr>
      <vt:lpstr>Test Characteristics of HCO3-  with various causes of hypercapnia: Brian Locke, Jeanette Brown, Ram Gouripeddi, Krishna Sundar</vt:lpstr>
      <vt:lpstr>HCO3- Kinetics After OSA Dx and Treatment: Analisa Taylor, Brian Locke, Heather Howe, Kimberly Workman, Krishna Sundar</vt:lpstr>
      <vt:lpstr>Factors predicting Central Sleep Apnea CPAP Trial vs. Likelihood of Success: Brian Locke, Jeff Sellman, Jonathan McFarland, Franscisco Uribe, Kimberly Workman, Krishna Sundar</vt:lpstr>
      <vt:lpstr>Burden of OSA Among Native Hawaiian/Pacific Islanders: Brian Locke, Divya Sundar, Darin Riyujn </vt:lpstr>
      <vt:lpstr>Effect of Weight Loss Interventions on OSA Severity, SRMA: Brian Locke, Tee Nonthasawadrsi, Ainhoa Gomez Lumbreras, Nui Chaiyakunapruk </vt:lpstr>
      <vt:lpstr>Influence of Ambient Air Pollution on Flow_AHI in Patients with Sleep Apnea. Jay Kitt, Krishna Sundar, Brian Locke, Julio Facelli, Ram Gouripeddi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Hypercapnia</dc:title>
  <dc:creator>BRIAN LOCKE</dc:creator>
  <cp:lastModifiedBy>BRIAN LOCKE</cp:lastModifiedBy>
  <cp:revision>13</cp:revision>
  <dcterms:created xsi:type="dcterms:W3CDTF">2022-10-08T23:08:51Z</dcterms:created>
  <dcterms:modified xsi:type="dcterms:W3CDTF">2022-10-20T03:32:51Z</dcterms:modified>
</cp:coreProperties>
</file>